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289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656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103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954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608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263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669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248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790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21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854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566A-511F-4474-8EF2-A10D23B7F48A}" type="datetimeFigureOut">
              <a:rPr lang="pt-PT" smtClean="0"/>
              <a:t>05-03-2013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7DA8-9FA7-4D21-99BE-0551F2E826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228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seguranet.p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eguranet.p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ids.sapo.pt/scratch/projects/EduScratch/29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3161" y="4067207"/>
            <a:ext cx="5542384" cy="1470025"/>
          </a:xfrm>
        </p:spPr>
        <p:txBody>
          <a:bodyPr/>
          <a:lstStyle/>
          <a:p>
            <a:r>
              <a:rPr lang="pt-PT" dirty="0" smtClean="0">
                <a:latin typeface="Lithos Pro Regular" pitchFamily="82" charset="0"/>
              </a:rPr>
              <a:t>Clube de </a:t>
            </a:r>
            <a:r>
              <a:rPr lang="pt-PT" dirty="0" err="1" smtClean="0">
                <a:latin typeface="Lithos Pro Regular" pitchFamily="82" charset="0"/>
              </a:rPr>
              <a:t>Scratch</a:t>
            </a:r>
            <a:endParaRPr lang="pt-PT" dirty="0">
              <a:latin typeface="Lithos Pro Regular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1680" y="680492"/>
            <a:ext cx="6400800" cy="1752600"/>
          </a:xfrm>
        </p:spPr>
        <p:txBody>
          <a:bodyPr>
            <a:noAutofit/>
          </a:bodyPr>
          <a:lstStyle/>
          <a:p>
            <a:r>
              <a:rPr lang="pt-PT" sz="9600" dirty="0" smtClean="0">
                <a:latin typeface="Berlin Sans FB" pitchFamily="34" charset="0"/>
              </a:rPr>
              <a:t>Desafios…</a:t>
            </a:r>
            <a:endParaRPr lang="pt-PT" sz="9600" dirty="0">
              <a:latin typeface="Berlin Sans FB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266">
            <a:off x="704805" y="3568733"/>
            <a:ext cx="2133600" cy="246697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73176" y="2780928"/>
            <a:ext cx="7655559" cy="0"/>
            <a:chOff x="0" y="0"/>
            <a:chExt cx="7656129" cy="0"/>
          </a:xfrm>
        </p:grpSpPr>
        <p:cxnSp>
          <p:nvCxnSpPr>
            <p:cNvPr id="6" name="Conexão recta 5"/>
            <p:cNvCxnSpPr/>
            <p:nvPr/>
          </p:nvCxnSpPr>
          <p:spPr>
            <a:xfrm>
              <a:off x="0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xão recta 6"/>
            <p:cNvCxnSpPr/>
            <p:nvPr/>
          </p:nvCxnSpPr>
          <p:spPr>
            <a:xfrm>
              <a:off x="1549021" y="0"/>
              <a:ext cx="152146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3077571" y="0"/>
              <a:ext cx="1521460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4606120" y="0"/>
              <a:ext cx="15214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6134669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418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Lithos Pro Regular" pitchFamily="82" charset="0"/>
              </a:rPr>
              <a:t>Labirintos</a:t>
            </a:r>
            <a:endParaRPr lang="pt-PT" dirty="0">
              <a:latin typeface="Lithos Pro Regular" pitchFamily="8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32865" y="1340768"/>
            <a:ext cx="7655559" cy="0"/>
            <a:chOff x="0" y="0"/>
            <a:chExt cx="7656129" cy="0"/>
          </a:xfrm>
        </p:grpSpPr>
        <p:cxnSp>
          <p:nvCxnSpPr>
            <p:cNvPr id="5" name="Conexão recta 4"/>
            <p:cNvCxnSpPr/>
            <p:nvPr/>
          </p:nvCxnSpPr>
          <p:spPr>
            <a:xfrm>
              <a:off x="0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xão recta 5"/>
            <p:cNvCxnSpPr/>
            <p:nvPr/>
          </p:nvCxnSpPr>
          <p:spPr>
            <a:xfrm>
              <a:off x="1549021" y="0"/>
              <a:ext cx="152146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xão recta 6"/>
            <p:cNvCxnSpPr/>
            <p:nvPr/>
          </p:nvCxnSpPr>
          <p:spPr>
            <a:xfrm>
              <a:off x="3077571" y="0"/>
              <a:ext cx="1521460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4606120" y="0"/>
              <a:ext cx="15214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6134669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457199" y="1600200"/>
            <a:ext cx="8322353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>
                <a:latin typeface="Berlin Sans FB" pitchFamily="34" charset="0"/>
              </a:rPr>
              <a:t>E se criasses o jogo do labirinto?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>
                <a:latin typeface="Berlin Sans FB" pitchFamily="34" charset="0"/>
              </a:rPr>
              <a:t>Não te esqueças que tens que programar o teu jogo de modo a que o mesmo possa ser usado com as teclas de direção…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>
                <a:latin typeface="Berlin Sans FB" pitchFamily="34" charset="0"/>
              </a:rPr>
              <a:t>… e se o objeto a movimentar tocar nas “paredes” do labirinto deve regressar ao ponto de partida!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pt-PT" dirty="0">
              <a:latin typeface="Berlin Sans FB" pitchFamily="34" charset="0"/>
            </a:endParaRPr>
          </a:p>
        </p:txBody>
      </p:sp>
      <p:pic>
        <p:nvPicPr>
          <p:cNvPr id="2050" name="Picture 2" descr="http://3.bp.blogspot.com/_0N_cpweORI8/S7R4TqBeS7I/AAAAAAAAAx4/sHiKS1MUhVs/s1600/011123_recortar_labirint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1933"/>
            <a:ext cx="2234828" cy="18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6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Lithos Pro Regular" pitchFamily="82" charset="0"/>
              </a:rPr>
              <a:t>Feliz Natal</a:t>
            </a:r>
            <a:endParaRPr lang="pt-PT" dirty="0">
              <a:latin typeface="Lithos Pro Regular" pitchFamily="82" charset="0"/>
            </a:endParaRPr>
          </a:p>
        </p:txBody>
      </p:sp>
      <p:pic>
        <p:nvPicPr>
          <p:cNvPr id="10" name="Marcador de Posição de Conteúdo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8"/>
          <a:stretch/>
        </p:blipFill>
        <p:spPr>
          <a:xfrm>
            <a:off x="5796136" y="3140968"/>
            <a:ext cx="3370308" cy="3561259"/>
          </a:xfrm>
        </p:spPr>
      </p:pic>
      <p:grpSp>
        <p:nvGrpSpPr>
          <p:cNvPr id="4" name="Grupo 3"/>
          <p:cNvGrpSpPr/>
          <p:nvPr/>
        </p:nvGrpSpPr>
        <p:grpSpPr>
          <a:xfrm>
            <a:off x="732865" y="1340768"/>
            <a:ext cx="7655559" cy="0"/>
            <a:chOff x="0" y="0"/>
            <a:chExt cx="7656129" cy="0"/>
          </a:xfrm>
        </p:grpSpPr>
        <p:cxnSp>
          <p:nvCxnSpPr>
            <p:cNvPr id="5" name="Conexão recta 4"/>
            <p:cNvCxnSpPr/>
            <p:nvPr/>
          </p:nvCxnSpPr>
          <p:spPr>
            <a:xfrm>
              <a:off x="0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xão recta 5"/>
            <p:cNvCxnSpPr/>
            <p:nvPr/>
          </p:nvCxnSpPr>
          <p:spPr>
            <a:xfrm>
              <a:off x="1549021" y="0"/>
              <a:ext cx="152146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xão recta 6"/>
            <p:cNvCxnSpPr/>
            <p:nvPr/>
          </p:nvCxnSpPr>
          <p:spPr>
            <a:xfrm>
              <a:off x="3077571" y="0"/>
              <a:ext cx="1521460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4606120" y="0"/>
              <a:ext cx="15214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6134669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457200" y="1600200"/>
            <a:ext cx="64910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>
                <a:latin typeface="Berlin Sans FB" pitchFamily="34" charset="0"/>
              </a:rPr>
              <a:t>Estamos quase no Natal… o Clube desafia-te a criares uma animação em </a:t>
            </a:r>
            <a:r>
              <a:rPr lang="pt-PT" dirty="0" err="1" smtClean="0">
                <a:latin typeface="Berlin Sans FB" pitchFamily="34" charset="0"/>
              </a:rPr>
              <a:t>Scratch</a:t>
            </a:r>
            <a:r>
              <a:rPr lang="pt-PT" dirty="0" smtClean="0">
                <a:latin typeface="Berlin Sans FB" pitchFamily="34" charset="0"/>
              </a:rPr>
              <a:t> para ilustrar a quadra!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>
                <a:latin typeface="Berlin Sans FB" pitchFamily="34" charset="0"/>
              </a:rPr>
              <a:t>O projeto vencedor ganhará um prémio…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>
                <a:latin typeface="Berlin Sans FB" pitchFamily="34" charset="0"/>
              </a:rPr>
              <a:t>Sê criativo(a)!!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pt-PT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2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Lithos Pro Regular" pitchFamily="82" charset="0"/>
              </a:rPr>
              <a:t>Boneco Animado</a:t>
            </a:r>
            <a:endParaRPr lang="pt-PT" dirty="0">
              <a:latin typeface="Lithos Pro Regular" pitchFamily="82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>
                <a:latin typeface="Berlin Sans FB" pitchFamily="34" charset="0"/>
              </a:rPr>
              <a:t>Cria um boneco com vários trajes de modo a que lhe possas conferir, posteriormente, movimento: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>
                <a:latin typeface="Berlin Sans FB" pitchFamily="34" charset="0"/>
              </a:rPr>
              <a:t>Mexer os olhos e a boca;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>
                <a:latin typeface="Berlin Sans FB" pitchFamily="34" charset="0"/>
              </a:rPr>
              <a:t>Simular o andar;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>
                <a:latin typeface="Berlin Sans FB" pitchFamily="34" charset="0"/>
              </a:rPr>
              <a:t>Etc.</a:t>
            </a:r>
          </a:p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endParaRPr lang="pt-PT" dirty="0">
              <a:latin typeface="Berlin Sans FB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32865" y="1340768"/>
            <a:ext cx="7655559" cy="0"/>
            <a:chOff x="0" y="0"/>
            <a:chExt cx="7656129" cy="0"/>
          </a:xfrm>
        </p:grpSpPr>
        <p:cxnSp>
          <p:nvCxnSpPr>
            <p:cNvPr id="5" name="Conexão recta 4"/>
            <p:cNvCxnSpPr/>
            <p:nvPr/>
          </p:nvCxnSpPr>
          <p:spPr>
            <a:xfrm>
              <a:off x="0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xão recta 5"/>
            <p:cNvCxnSpPr/>
            <p:nvPr/>
          </p:nvCxnSpPr>
          <p:spPr>
            <a:xfrm>
              <a:off x="1549021" y="0"/>
              <a:ext cx="152146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xão recta 6"/>
            <p:cNvCxnSpPr/>
            <p:nvPr/>
          </p:nvCxnSpPr>
          <p:spPr>
            <a:xfrm>
              <a:off x="3077571" y="0"/>
              <a:ext cx="1521460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4606120" y="0"/>
              <a:ext cx="15214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6134669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8" t="26786" r="24814" b="54166"/>
          <a:stretch/>
        </p:blipFill>
        <p:spPr bwMode="auto">
          <a:xfrm>
            <a:off x="6867077" y="1967565"/>
            <a:ext cx="1669143" cy="139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5" t="23711" r="23810" b="52579"/>
          <a:stretch/>
        </p:blipFill>
        <p:spPr bwMode="auto">
          <a:xfrm>
            <a:off x="6867077" y="3717032"/>
            <a:ext cx="1780639" cy="173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9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Lithos Pro Regular" pitchFamily="82" charset="0"/>
              </a:rPr>
              <a:t>Segurança na Internet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7030A0"/>
              </a:buClr>
              <a:buFont typeface="Wingdings" pitchFamily="2" charset="2"/>
              <a:buChar char="§"/>
            </a:pPr>
            <a:r>
              <a:rPr lang="pt-PT" sz="2800" dirty="0">
                <a:latin typeface="Berlin Sans FB" pitchFamily="34" charset="0"/>
              </a:rPr>
              <a:t>A </a:t>
            </a:r>
            <a:r>
              <a:rPr lang="pt-PT" sz="2800" b="1" dirty="0">
                <a:latin typeface="Berlin Sans FB" pitchFamily="34" charset="0"/>
              </a:rPr>
              <a:t>Semana da Internet Mais </a:t>
            </a:r>
            <a:r>
              <a:rPr lang="pt-PT" sz="2800" b="1" dirty="0" smtClean="0">
                <a:latin typeface="Berlin Sans FB" pitchFamily="34" charset="0"/>
              </a:rPr>
              <a:t>Segura </a:t>
            </a:r>
            <a:r>
              <a:rPr lang="pt-PT" sz="2800" dirty="0" smtClean="0">
                <a:latin typeface="Berlin Sans FB" pitchFamily="34" charset="0"/>
              </a:rPr>
              <a:t>irá </a:t>
            </a:r>
            <a:r>
              <a:rPr lang="pt-PT" sz="2800" dirty="0">
                <a:latin typeface="Berlin Sans FB" pitchFamily="34" charset="0"/>
              </a:rPr>
              <a:t>decorrer de 4 a 8 de fevereiro, associada ao tema </a:t>
            </a:r>
            <a:r>
              <a:rPr lang="pt-PT" sz="2800" dirty="0" smtClean="0">
                <a:latin typeface="Berlin Sans FB" pitchFamily="34" charset="0"/>
              </a:rPr>
              <a:t>              “Os Direitos </a:t>
            </a:r>
            <a:r>
              <a:rPr lang="pt-PT" sz="2800" dirty="0">
                <a:latin typeface="Berlin Sans FB" pitchFamily="34" charset="0"/>
              </a:rPr>
              <a:t>e os Deveres na Internet</a:t>
            </a:r>
            <a:r>
              <a:rPr lang="pt-PT" sz="2800" dirty="0" smtClean="0">
                <a:latin typeface="Berlin Sans FB" pitchFamily="34" charset="0"/>
              </a:rPr>
              <a:t>”; e…</a:t>
            </a:r>
          </a:p>
          <a:p>
            <a:pPr marL="0" indent="0" algn="just">
              <a:buClr>
                <a:srgbClr val="7030A0"/>
              </a:buClr>
              <a:buNone/>
            </a:pPr>
            <a:r>
              <a:rPr lang="pt-PT" sz="2800" dirty="0" smtClean="0">
                <a:latin typeface="Berlin Sans FB" pitchFamily="34" charset="0"/>
              </a:rPr>
              <a:t>    … o </a:t>
            </a:r>
            <a:r>
              <a:rPr lang="pt-PT" sz="2800" i="1" dirty="0" smtClean="0">
                <a:latin typeface="Berlin Sans FB" pitchFamily="34" charset="0"/>
              </a:rPr>
              <a:t>Clube de </a:t>
            </a:r>
            <a:r>
              <a:rPr lang="pt-PT" sz="2800" i="1" dirty="0" err="1" smtClean="0">
                <a:latin typeface="Berlin Sans FB" pitchFamily="34" charset="0"/>
              </a:rPr>
              <a:t>Scratch</a:t>
            </a:r>
            <a:r>
              <a:rPr lang="pt-PT" sz="2800" i="1" dirty="0" smtClean="0">
                <a:latin typeface="Berlin Sans FB" pitchFamily="34" charset="0"/>
              </a:rPr>
              <a:t> </a:t>
            </a:r>
            <a:r>
              <a:rPr lang="pt-PT" sz="2800" dirty="0" smtClean="0">
                <a:latin typeface="Berlin Sans FB" pitchFamily="34" charset="0"/>
              </a:rPr>
              <a:t>tem um prémio para atribuir   </a:t>
            </a:r>
          </a:p>
          <a:p>
            <a:pPr marL="0" indent="0" algn="just">
              <a:buClr>
                <a:srgbClr val="7030A0"/>
              </a:buClr>
              <a:buNone/>
            </a:pPr>
            <a:r>
              <a:rPr lang="pt-PT" sz="2800" dirty="0">
                <a:latin typeface="Berlin Sans FB" pitchFamily="34" charset="0"/>
              </a:rPr>
              <a:t> </a:t>
            </a:r>
            <a:r>
              <a:rPr lang="pt-PT" sz="2800" dirty="0" smtClean="0">
                <a:latin typeface="Berlin Sans FB" pitchFamily="34" charset="0"/>
              </a:rPr>
              <a:t>   ao projeto mais criativo!</a:t>
            </a:r>
          </a:p>
          <a:p>
            <a:pPr marL="0" indent="0" algn="just">
              <a:buClr>
                <a:srgbClr val="7030A0"/>
              </a:buClr>
              <a:buNone/>
            </a:pPr>
            <a:endParaRPr lang="pt-PT" sz="2800" dirty="0" smtClean="0">
              <a:latin typeface="Berlin Sans FB" pitchFamily="34" charset="0"/>
            </a:endParaRPr>
          </a:p>
          <a:p>
            <a:pPr marL="0" indent="0" algn="ctr">
              <a:buClr>
                <a:srgbClr val="7030A0"/>
              </a:buClr>
              <a:buNone/>
            </a:pPr>
            <a:r>
              <a:rPr lang="pt-PT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Aceitas o desafio?</a:t>
            </a:r>
            <a:endParaRPr lang="pt-PT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Kristen ITC" pitchFamily="66" charset="0"/>
            </a:endParaRPr>
          </a:p>
          <a:p>
            <a:pPr marL="0" indent="0" algn="just">
              <a:buClr>
                <a:srgbClr val="7030A0"/>
              </a:buClr>
              <a:buNone/>
            </a:pPr>
            <a:endParaRPr lang="pt-PT" sz="2800" dirty="0" smtClean="0">
              <a:latin typeface="Berlin Sans FB" pitchFamily="34" charset="0"/>
            </a:endParaRPr>
          </a:p>
          <a:p>
            <a:pPr algn="just">
              <a:buClr>
                <a:srgbClr val="7030A0"/>
              </a:buClr>
              <a:buFont typeface="Wingdings" pitchFamily="2" charset="2"/>
              <a:buChar char="§"/>
            </a:pPr>
            <a:r>
              <a:rPr lang="pt-PT" sz="2800" dirty="0" smtClean="0">
                <a:latin typeface="Berlin Sans FB" pitchFamily="34" charset="0"/>
              </a:rPr>
              <a:t>Visita o site do </a:t>
            </a:r>
            <a:r>
              <a:rPr lang="pt-PT" sz="2800" b="1" dirty="0" err="1" smtClean="0">
                <a:latin typeface="Berlin Sans FB" pitchFamily="34" charset="0"/>
              </a:rPr>
              <a:t>SeguraNet</a:t>
            </a:r>
            <a:r>
              <a:rPr lang="pt-PT" sz="2800" dirty="0">
                <a:latin typeface="Berlin Sans FB" pitchFamily="34" charset="0"/>
              </a:rPr>
              <a:t> em </a:t>
            </a:r>
            <a:endParaRPr lang="pt-PT" sz="2800" dirty="0" smtClean="0">
              <a:latin typeface="Berlin Sans FB" pitchFamily="34" charset="0"/>
            </a:endParaRPr>
          </a:p>
          <a:p>
            <a:pPr marL="0" indent="0" algn="ctr">
              <a:buClr>
                <a:srgbClr val="7030A0"/>
              </a:buClr>
              <a:buNone/>
            </a:pPr>
            <a:r>
              <a:rPr lang="pt-PT" dirty="0" smtClean="0">
                <a:latin typeface="Lithos Pro Regular" pitchFamily="82" charset="0"/>
                <a:hlinkClick r:id="rId2"/>
              </a:rPr>
              <a:t>http</a:t>
            </a:r>
            <a:r>
              <a:rPr lang="pt-PT" dirty="0">
                <a:latin typeface="Lithos Pro Regular" pitchFamily="82" charset="0"/>
                <a:hlinkClick r:id="rId2"/>
              </a:rPr>
              <a:t>://</a:t>
            </a:r>
            <a:r>
              <a:rPr lang="pt-PT" dirty="0" smtClean="0">
                <a:latin typeface="Lithos Pro Regular" pitchFamily="82" charset="0"/>
                <a:hlinkClick r:id="rId2"/>
              </a:rPr>
              <a:t>www.seguranet.pt</a:t>
            </a:r>
            <a:r>
              <a:rPr lang="pt-PT" dirty="0" smtClean="0">
                <a:latin typeface="Berlin Sans FB" pitchFamily="34" charset="0"/>
              </a:rPr>
              <a:t> </a:t>
            </a:r>
            <a:endParaRPr lang="pt-PT" dirty="0">
              <a:latin typeface="Lithos Pro Regular" pitchFamily="8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32865" y="1340768"/>
            <a:ext cx="7655559" cy="0"/>
            <a:chOff x="0" y="0"/>
            <a:chExt cx="7656129" cy="0"/>
          </a:xfrm>
        </p:grpSpPr>
        <p:cxnSp>
          <p:nvCxnSpPr>
            <p:cNvPr id="5" name="Conexão recta 4"/>
            <p:cNvCxnSpPr/>
            <p:nvPr/>
          </p:nvCxnSpPr>
          <p:spPr>
            <a:xfrm>
              <a:off x="0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xão recta 5"/>
            <p:cNvCxnSpPr/>
            <p:nvPr/>
          </p:nvCxnSpPr>
          <p:spPr>
            <a:xfrm>
              <a:off x="1549021" y="0"/>
              <a:ext cx="152146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xão recta 6"/>
            <p:cNvCxnSpPr/>
            <p:nvPr/>
          </p:nvCxnSpPr>
          <p:spPr>
            <a:xfrm>
              <a:off x="3077571" y="0"/>
              <a:ext cx="1521460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4606120" y="0"/>
              <a:ext cx="15214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6134669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88734"/>
            <a:ext cx="2586583" cy="206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9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Lithos Pro Regular" pitchFamily="82" charset="0"/>
              </a:rPr>
              <a:t>O 6ºD visita o clube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1216" y="1888232"/>
            <a:ext cx="7571184" cy="492514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7030A0"/>
              </a:buClr>
              <a:buNone/>
            </a:pPr>
            <a:r>
              <a:rPr lang="pt-PT" sz="4000" dirty="0" smtClean="0">
                <a:latin typeface="Berlin Sans FB" pitchFamily="34" charset="0"/>
              </a:rPr>
              <a:t>O que é o </a:t>
            </a:r>
            <a:r>
              <a:rPr lang="pt-PT" sz="4000" dirty="0" err="1" smtClean="0">
                <a:latin typeface="Berlin Sans FB" pitchFamily="34" charset="0"/>
              </a:rPr>
              <a:t>Scratch</a:t>
            </a:r>
            <a:r>
              <a:rPr lang="pt-PT" sz="4000" dirty="0" smtClean="0">
                <a:latin typeface="Berlin Sans FB" pitchFamily="34" charset="0"/>
              </a:rPr>
              <a:t>?</a:t>
            </a:r>
          </a:p>
          <a:p>
            <a:pPr marL="0" indent="0" algn="ctr">
              <a:buClr>
                <a:srgbClr val="7030A0"/>
              </a:buClr>
              <a:buNone/>
            </a:pPr>
            <a:endParaRPr lang="pt-PT" sz="1400" dirty="0" smtClean="0">
              <a:latin typeface="Arial Narrow" pitchFamily="34" charset="0"/>
            </a:endParaRPr>
          </a:p>
          <a:p>
            <a:pPr marL="0" indent="0" algn="ctr">
              <a:buClr>
                <a:srgbClr val="7030A0"/>
              </a:buClr>
              <a:buNone/>
            </a:pPr>
            <a:r>
              <a:rPr lang="pt-PT" sz="2800" dirty="0" smtClean="0">
                <a:latin typeface="Arial Narrow" pitchFamily="34" charset="0"/>
              </a:rPr>
              <a:t>por </a:t>
            </a:r>
            <a:r>
              <a:rPr lang="pt-PT" sz="2800" b="1" dirty="0" smtClean="0">
                <a:latin typeface="Arial Narrow" pitchFamily="34" charset="0"/>
              </a:rPr>
              <a:t>Teresa Martinho Marques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§"/>
            </a:pPr>
            <a:endParaRPr lang="pt-PT" dirty="0">
              <a:latin typeface="Lithos Pro Regular" pitchFamily="8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32865" y="1340768"/>
            <a:ext cx="7655559" cy="0"/>
            <a:chOff x="0" y="0"/>
            <a:chExt cx="7656129" cy="0"/>
          </a:xfrm>
        </p:grpSpPr>
        <p:cxnSp>
          <p:nvCxnSpPr>
            <p:cNvPr id="5" name="Conexão recta 4"/>
            <p:cNvCxnSpPr/>
            <p:nvPr/>
          </p:nvCxnSpPr>
          <p:spPr>
            <a:xfrm>
              <a:off x="0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xão recta 5"/>
            <p:cNvCxnSpPr/>
            <p:nvPr/>
          </p:nvCxnSpPr>
          <p:spPr>
            <a:xfrm>
              <a:off x="1549021" y="0"/>
              <a:ext cx="152146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xão recta 6"/>
            <p:cNvCxnSpPr/>
            <p:nvPr/>
          </p:nvCxnSpPr>
          <p:spPr>
            <a:xfrm>
              <a:off x="3077571" y="0"/>
              <a:ext cx="1521460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4606120" y="0"/>
              <a:ext cx="15214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6134669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 bwMode="auto">
          <a:xfrm>
            <a:off x="3225" y="3690710"/>
            <a:ext cx="6008935" cy="3194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11309" r="44527" b="21032"/>
          <a:stretch/>
        </p:blipFill>
        <p:spPr bwMode="auto">
          <a:xfrm>
            <a:off x="5508104" y="3717032"/>
            <a:ext cx="3606304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6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Lithos Pro Regular" pitchFamily="82" charset="0"/>
              </a:rPr>
              <a:t>Segurança na Internet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0375" y="1484784"/>
            <a:ext cx="8504113" cy="4925144"/>
          </a:xfrm>
        </p:spPr>
        <p:txBody>
          <a:bodyPr>
            <a:normAutofit/>
          </a:bodyPr>
          <a:lstStyle/>
          <a:p>
            <a:pPr algn="just">
              <a:buClr>
                <a:srgbClr val="7030A0"/>
              </a:buClr>
              <a:buFont typeface="Wingdings" pitchFamily="2" charset="2"/>
              <a:buChar char="§"/>
            </a:pPr>
            <a:r>
              <a:rPr lang="pt-PT" sz="2800" dirty="0">
                <a:latin typeface="Berlin Sans FB" pitchFamily="34" charset="0"/>
              </a:rPr>
              <a:t>A </a:t>
            </a:r>
            <a:r>
              <a:rPr lang="pt-PT" sz="2800" b="1" dirty="0">
                <a:latin typeface="Berlin Sans FB" pitchFamily="34" charset="0"/>
              </a:rPr>
              <a:t>Semana da Internet </a:t>
            </a:r>
            <a:r>
              <a:rPr lang="pt-PT" sz="2800" b="1" dirty="0" smtClean="0">
                <a:latin typeface="Berlin Sans FB" pitchFamily="34" charset="0"/>
              </a:rPr>
              <a:t>+ Segura </a:t>
            </a:r>
            <a:r>
              <a:rPr lang="pt-PT" sz="2800" dirty="0" smtClean="0">
                <a:latin typeface="Berlin Sans FB" pitchFamily="34" charset="0"/>
              </a:rPr>
              <a:t>está a decorrer sob o tema “Os Direitos </a:t>
            </a:r>
            <a:r>
              <a:rPr lang="pt-PT" sz="2800" dirty="0">
                <a:latin typeface="Berlin Sans FB" pitchFamily="34" charset="0"/>
              </a:rPr>
              <a:t>e os Deveres na Internet</a:t>
            </a:r>
            <a:r>
              <a:rPr lang="pt-PT" sz="2800" dirty="0" smtClean="0">
                <a:latin typeface="Berlin Sans FB" pitchFamily="34" charset="0"/>
              </a:rPr>
              <a:t>”; e…</a:t>
            </a:r>
          </a:p>
          <a:p>
            <a:pPr marL="0" indent="0" algn="just">
              <a:buClr>
                <a:srgbClr val="7030A0"/>
              </a:buClr>
              <a:buNone/>
            </a:pPr>
            <a:r>
              <a:rPr lang="pt-PT" sz="2800" dirty="0" smtClean="0">
                <a:latin typeface="Berlin Sans FB" pitchFamily="34" charset="0"/>
              </a:rPr>
              <a:t>    … o </a:t>
            </a:r>
            <a:r>
              <a:rPr lang="pt-PT" sz="2800" i="1" dirty="0" smtClean="0">
                <a:latin typeface="Berlin Sans FB" pitchFamily="34" charset="0"/>
              </a:rPr>
              <a:t>Clube de </a:t>
            </a:r>
            <a:r>
              <a:rPr lang="pt-PT" sz="2800" i="1" dirty="0" err="1" smtClean="0">
                <a:latin typeface="Berlin Sans FB" pitchFamily="34" charset="0"/>
              </a:rPr>
              <a:t>Scratch</a:t>
            </a:r>
            <a:r>
              <a:rPr lang="pt-PT" sz="2800" i="1" dirty="0" smtClean="0">
                <a:latin typeface="Berlin Sans FB" pitchFamily="34" charset="0"/>
              </a:rPr>
              <a:t> </a:t>
            </a:r>
            <a:r>
              <a:rPr lang="pt-PT" sz="2800" dirty="0" smtClean="0">
                <a:latin typeface="Berlin Sans FB" pitchFamily="34" charset="0"/>
              </a:rPr>
              <a:t>tem um prémio para atribuir   </a:t>
            </a:r>
          </a:p>
          <a:p>
            <a:pPr marL="0" indent="0" algn="just">
              <a:buClr>
                <a:srgbClr val="7030A0"/>
              </a:buClr>
              <a:buNone/>
            </a:pPr>
            <a:r>
              <a:rPr lang="pt-PT" sz="2800" dirty="0">
                <a:latin typeface="Berlin Sans FB" pitchFamily="34" charset="0"/>
              </a:rPr>
              <a:t> </a:t>
            </a:r>
            <a:r>
              <a:rPr lang="pt-PT" sz="2800" dirty="0" smtClean="0">
                <a:latin typeface="Berlin Sans FB" pitchFamily="34" charset="0"/>
              </a:rPr>
              <a:t>   ao projeto mais criativo!</a:t>
            </a:r>
          </a:p>
          <a:p>
            <a:pPr marL="0" indent="0" algn="just">
              <a:buClr>
                <a:srgbClr val="7030A0"/>
              </a:buClr>
              <a:buNone/>
            </a:pPr>
            <a:r>
              <a:rPr lang="pt-PT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 </a:t>
            </a:r>
            <a:r>
              <a:rPr lang="pt-PT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             </a:t>
            </a:r>
            <a:r>
              <a:rPr lang="pt-PT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Aceitas o desafio?</a:t>
            </a:r>
            <a:endParaRPr lang="pt-PT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Kristen ITC" pitchFamily="66" charset="0"/>
            </a:endParaRPr>
          </a:p>
          <a:p>
            <a:pPr marL="0" indent="0" algn="just">
              <a:buClr>
                <a:srgbClr val="7030A0"/>
              </a:buClr>
              <a:buNone/>
            </a:pPr>
            <a:endParaRPr lang="pt-PT" sz="2800" dirty="0" smtClean="0">
              <a:latin typeface="Berlin Sans FB" pitchFamily="34" charset="0"/>
            </a:endParaRPr>
          </a:p>
          <a:p>
            <a:pPr algn="just">
              <a:buClr>
                <a:srgbClr val="7030A0"/>
              </a:buClr>
              <a:buFont typeface="Wingdings" pitchFamily="2" charset="2"/>
              <a:buChar char="§"/>
            </a:pPr>
            <a:r>
              <a:rPr lang="pt-PT" sz="2800" dirty="0" smtClean="0">
                <a:latin typeface="Berlin Sans FB" pitchFamily="34" charset="0"/>
              </a:rPr>
              <a:t>Visita o site do </a:t>
            </a:r>
            <a:r>
              <a:rPr lang="pt-PT" sz="2800" b="1" dirty="0" err="1" smtClean="0">
                <a:latin typeface="Berlin Sans FB" pitchFamily="34" charset="0"/>
              </a:rPr>
              <a:t>SeguraNet</a:t>
            </a:r>
            <a:r>
              <a:rPr lang="pt-PT" sz="2800" dirty="0">
                <a:latin typeface="Berlin Sans FB" pitchFamily="34" charset="0"/>
              </a:rPr>
              <a:t> em </a:t>
            </a:r>
          </a:p>
          <a:p>
            <a:pPr marL="0" indent="0" algn="just">
              <a:buClr>
                <a:srgbClr val="7030A0"/>
              </a:buClr>
              <a:buNone/>
            </a:pPr>
            <a:r>
              <a:rPr lang="pt-PT" sz="2800" dirty="0" smtClean="0">
                <a:latin typeface="Berlin Sans FB" pitchFamily="34" charset="0"/>
              </a:rPr>
              <a:t>           </a:t>
            </a:r>
            <a:r>
              <a:rPr lang="pt-PT" dirty="0" smtClean="0">
                <a:latin typeface="Lithos Pro Regular" pitchFamily="82" charset="0"/>
                <a:hlinkClick r:id="rId2"/>
              </a:rPr>
              <a:t>http</a:t>
            </a:r>
            <a:r>
              <a:rPr lang="pt-PT" dirty="0">
                <a:latin typeface="Lithos Pro Regular" pitchFamily="82" charset="0"/>
                <a:hlinkClick r:id="rId2"/>
              </a:rPr>
              <a:t>://</a:t>
            </a:r>
            <a:r>
              <a:rPr lang="pt-PT" dirty="0" smtClean="0">
                <a:latin typeface="Lithos Pro Regular" pitchFamily="82" charset="0"/>
                <a:hlinkClick r:id="rId2"/>
              </a:rPr>
              <a:t>www.seguranet.pt</a:t>
            </a:r>
            <a:r>
              <a:rPr lang="pt-PT" dirty="0" smtClean="0">
                <a:latin typeface="Berlin Sans FB" pitchFamily="34" charset="0"/>
              </a:rPr>
              <a:t> </a:t>
            </a:r>
            <a:endParaRPr lang="pt-PT" dirty="0">
              <a:latin typeface="Lithos Pro Regular" pitchFamily="8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32865" y="1340768"/>
            <a:ext cx="7655559" cy="0"/>
            <a:chOff x="0" y="0"/>
            <a:chExt cx="7656129" cy="0"/>
          </a:xfrm>
        </p:grpSpPr>
        <p:cxnSp>
          <p:nvCxnSpPr>
            <p:cNvPr id="5" name="Conexão recta 4"/>
            <p:cNvCxnSpPr/>
            <p:nvPr/>
          </p:nvCxnSpPr>
          <p:spPr>
            <a:xfrm>
              <a:off x="0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xão recta 5"/>
            <p:cNvCxnSpPr/>
            <p:nvPr/>
          </p:nvCxnSpPr>
          <p:spPr>
            <a:xfrm>
              <a:off x="1549021" y="0"/>
              <a:ext cx="152146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xão recta 6"/>
            <p:cNvCxnSpPr/>
            <p:nvPr/>
          </p:nvCxnSpPr>
          <p:spPr>
            <a:xfrm>
              <a:off x="3077571" y="0"/>
              <a:ext cx="1521460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4606120" y="0"/>
              <a:ext cx="15214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6134669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utoShape 2" descr="https://photos-5.dropbox.com/t/0/AACpIFIutaAwEMQuBLQUeTBt_K8dXXWxTFR5VybOrS_dSw/10/2203141/jpeg/32x32/6/_/1/2/cartaz_mini.jpg/ndo4RO5vEJ6OuL82b1-5Gv-79qj9yPd906YslZzsp1I?size=1280x960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15" y="2897560"/>
            <a:ext cx="282888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8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5373216"/>
            <a:ext cx="2586583" cy="206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>
                <a:latin typeface="Berlin Sans FB" pitchFamily="34" charset="0"/>
              </a:rPr>
              <a:t>A </a:t>
            </a:r>
            <a:r>
              <a:rPr lang="pt-PT" b="1" dirty="0">
                <a:latin typeface="Berlin Sans FB" pitchFamily="34" charset="0"/>
              </a:rPr>
              <a:t>Semana da Internet + Segura </a:t>
            </a:r>
            <a:r>
              <a:rPr lang="pt-PT" dirty="0" smtClean="0">
                <a:latin typeface="Berlin Sans FB" pitchFamily="34" charset="0"/>
              </a:rPr>
              <a:t>já terminou... </a:t>
            </a:r>
            <a:endParaRPr lang="pt-PT" dirty="0">
              <a:latin typeface="Berlin Sans FB" pitchFamily="34" charset="0"/>
            </a:endParaRPr>
          </a:p>
          <a:p>
            <a:pPr marL="0" indent="0" algn="just">
              <a:buClr>
                <a:srgbClr val="7030A0"/>
              </a:buClr>
              <a:buNone/>
            </a:pPr>
            <a:r>
              <a:rPr lang="pt-PT" dirty="0">
                <a:latin typeface="Berlin Sans FB" pitchFamily="34" charset="0"/>
              </a:rPr>
              <a:t>    </a:t>
            </a:r>
            <a:r>
              <a:rPr lang="pt-PT" dirty="0" smtClean="0">
                <a:latin typeface="Berlin Sans FB" pitchFamily="34" charset="0"/>
              </a:rPr>
              <a:t>… e hoje termina o prazo de entrega dos 	projetos para o concurso!</a:t>
            </a:r>
            <a:endParaRPr lang="pt-PT" dirty="0">
              <a:latin typeface="Berlin Sans FB" pitchFamily="34" charset="0"/>
            </a:endParaRPr>
          </a:p>
          <a:p>
            <a:pPr marL="0" indent="0" algn="just">
              <a:buClr>
                <a:srgbClr val="7030A0"/>
              </a:buClr>
              <a:buNone/>
            </a:pPr>
            <a:r>
              <a:rPr lang="pt-PT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         </a:t>
            </a:r>
            <a:endParaRPr lang="pt-PT" sz="17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erlin Sans FB" pitchFamily="34" charset="0"/>
            </a:endParaRPr>
          </a:p>
          <a:p>
            <a:pPr marL="0" indent="0" algn="ctr">
              <a:buClr>
                <a:srgbClr val="7030A0"/>
              </a:buClr>
              <a:buNone/>
            </a:pPr>
            <a:r>
              <a:rPr lang="pt-PT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" pitchFamily="34" charset="0"/>
              </a:rPr>
              <a:t> </a:t>
            </a:r>
            <a:r>
              <a:rPr lang="pt-PT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Aproveita todos os minutinhos </a:t>
            </a:r>
          </a:p>
          <a:p>
            <a:pPr marL="0" indent="0" algn="ctr">
              <a:buClr>
                <a:srgbClr val="7030A0"/>
              </a:buClr>
              <a:buNone/>
            </a:pPr>
            <a:r>
              <a:rPr lang="pt-PT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que ainda te restam </a:t>
            </a:r>
            <a:r>
              <a:rPr lang="pt-PT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Lithos Pro Regular" pitchFamily="82" charset="0"/>
                <a:sym typeface="Wingdings" pitchFamily="2" charset="2"/>
              </a:rPr>
              <a:t></a:t>
            </a:r>
            <a:endParaRPr lang="pt-PT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Lithos Pro Regular" pitchFamily="82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latin typeface="Lithos Pro Regular" pitchFamily="82" charset="0"/>
              </a:rPr>
              <a:t>Segurança na Internet</a:t>
            </a:r>
            <a:endParaRPr lang="pt-PT" dirty="0"/>
          </a:p>
        </p:txBody>
      </p:sp>
      <p:grpSp>
        <p:nvGrpSpPr>
          <p:cNvPr id="5" name="Grupo 4"/>
          <p:cNvGrpSpPr/>
          <p:nvPr/>
        </p:nvGrpSpPr>
        <p:grpSpPr>
          <a:xfrm>
            <a:off x="732865" y="1340768"/>
            <a:ext cx="7655559" cy="0"/>
            <a:chOff x="0" y="0"/>
            <a:chExt cx="7656129" cy="0"/>
          </a:xfrm>
        </p:grpSpPr>
        <p:cxnSp>
          <p:nvCxnSpPr>
            <p:cNvPr id="6" name="Conexão recta 5"/>
            <p:cNvCxnSpPr/>
            <p:nvPr/>
          </p:nvCxnSpPr>
          <p:spPr>
            <a:xfrm>
              <a:off x="0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xão recta 6"/>
            <p:cNvCxnSpPr/>
            <p:nvPr/>
          </p:nvCxnSpPr>
          <p:spPr>
            <a:xfrm>
              <a:off x="1549021" y="0"/>
              <a:ext cx="152146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3077571" y="0"/>
              <a:ext cx="1521460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4606120" y="0"/>
              <a:ext cx="15214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6134669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412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PT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PT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P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PT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PT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PT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PT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PT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PT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P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PT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0" indent="0">
              <a:buNone/>
            </a:pPr>
            <a:endParaRPr lang="pt-PT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t-PT" sz="2400" dirty="0" smtClean="0"/>
              <a:t>Cria um motivo qualquer a teu gosto</a:t>
            </a:r>
          </a:p>
          <a:p>
            <a:pPr>
              <a:buClr>
                <a:srgbClr val="CC0099"/>
              </a:buClr>
              <a:buFont typeface="Wingdings" pitchFamily="2" charset="2"/>
              <a:buChar char="§"/>
            </a:pPr>
            <a:r>
              <a:rPr lang="pt-PT" sz="2400" dirty="0" smtClean="0"/>
              <a:t>Usa o comando “carimba”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pt-PT" sz="2400" dirty="0" smtClean="0"/>
              <a:t>Usa o comando “roda x graus”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pt-PT" sz="2400" dirty="0" smtClean="0"/>
              <a:t>Usa um ciclo “repete” e descobre a relação entre o nº de vezes que se repete e a medida da amplitude do ângulo utilizado para obter o efeito rosácea…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t-PT" sz="2400" dirty="0" smtClean="0"/>
              <a:t>É </a:t>
            </a:r>
            <a:r>
              <a:rPr lang="pt-PT" sz="2400" dirty="0"/>
              <a:t>necessário alterar o centro de rotação do teu motivo</a:t>
            </a:r>
            <a:r>
              <a:rPr lang="pt-PT" sz="2400" dirty="0" smtClean="0"/>
              <a:t>?</a:t>
            </a:r>
          </a:p>
          <a:p>
            <a:pPr marL="0" indent="0" algn="r">
              <a:buNone/>
            </a:pPr>
            <a:endParaRPr lang="pt-PT" sz="1500" b="1" dirty="0" smtClean="0"/>
          </a:p>
          <a:p>
            <a:pPr marL="0" indent="0" algn="r">
              <a:buNone/>
            </a:pPr>
            <a:r>
              <a:rPr lang="pt-PT" sz="1500" b="1" dirty="0" smtClean="0"/>
              <a:t>Fonte:  </a:t>
            </a:r>
            <a:r>
              <a:rPr lang="pt-PT" sz="1500" i="1" dirty="0" smtClean="0"/>
              <a:t>Portal </a:t>
            </a:r>
            <a:r>
              <a:rPr lang="pt-PT" sz="1500" i="1" dirty="0" err="1" smtClean="0"/>
              <a:t>SapoScratch</a:t>
            </a:r>
            <a:endParaRPr lang="pt-PT" sz="1500" i="1" dirty="0"/>
          </a:p>
          <a:p>
            <a:endParaRPr lang="pt-PT" dirty="0"/>
          </a:p>
        </p:txBody>
      </p:sp>
      <p:grpSp>
        <p:nvGrpSpPr>
          <p:cNvPr id="4" name="Grupo 3"/>
          <p:cNvGrpSpPr/>
          <p:nvPr/>
        </p:nvGrpSpPr>
        <p:grpSpPr>
          <a:xfrm>
            <a:off x="732865" y="1340768"/>
            <a:ext cx="7655559" cy="0"/>
            <a:chOff x="0" y="0"/>
            <a:chExt cx="7656129" cy="0"/>
          </a:xfrm>
        </p:grpSpPr>
        <p:cxnSp>
          <p:nvCxnSpPr>
            <p:cNvPr id="5" name="Conexão recta 4"/>
            <p:cNvCxnSpPr/>
            <p:nvPr/>
          </p:nvCxnSpPr>
          <p:spPr>
            <a:xfrm>
              <a:off x="0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xão recta 5"/>
            <p:cNvCxnSpPr/>
            <p:nvPr/>
          </p:nvCxnSpPr>
          <p:spPr>
            <a:xfrm>
              <a:off x="1549021" y="0"/>
              <a:ext cx="152146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xão recta 6"/>
            <p:cNvCxnSpPr/>
            <p:nvPr/>
          </p:nvCxnSpPr>
          <p:spPr>
            <a:xfrm>
              <a:off x="3077571" y="0"/>
              <a:ext cx="1521460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4606120" y="0"/>
              <a:ext cx="15214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6134669" y="0"/>
              <a:ext cx="15214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latin typeface="Lithos Pro Regular" pitchFamily="82" charset="0"/>
              </a:rPr>
              <a:t>Rosáceas</a:t>
            </a:r>
            <a:endParaRPr lang="pt-PT" dirty="0"/>
          </a:p>
        </p:txBody>
      </p:sp>
      <p:pic>
        <p:nvPicPr>
          <p:cNvPr id="11" name="Imagem 1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52" y="427038"/>
            <a:ext cx="1701148" cy="138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3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223</Words>
  <Application>Microsoft Office PowerPoint</Application>
  <PresentationFormat>Apresentação no Ecrã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Clube de Scratch</vt:lpstr>
      <vt:lpstr>Labirintos</vt:lpstr>
      <vt:lpstr>Feliz Natal</vt:lpstr>
      <vt:lpstr>Boneco Animado</vt:lpstr>
      <vt:lpstr>Segurança na Internet</vt:lpstr>
      <vt:lpstr>O 6ºD visita o clube</vt:lpstr>
      <vt:lpstr>Segurança na Internet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Clube de Scratch</dc:title>
  <dc:creator>Vânia Ramos</dc:creator>
  <cp:lastModifiedBy>Vânia Ramos</cp:lastModifiedBy>
  <cp:revision>16</cp:revision>
  <dcterms:created xsi:type="dcterms:W3CDTF">2013-01-08T23:47:08Z</dcterms:created>
  <dcterms:modified xsi:type="dcterms:W3CDTF">2013-03-06T00:04:41Z</dcterms:modified>
</cp:coreProperties>
</file>