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58" r:id="rId4"/>
    <p:sldId id="257" r:id="rId5"/>
    <p:sldId id="259" r:id="rId6"/>
    <p:sldId id="260" r:id="rId7"/>
    <p:sldId id="261" r:id="rId8"/>
    <p:sldId id="262" r:id="rId9"/>
    <p:sldId id="266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-39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grafia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 com 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PT" smtClean="0"/>
              <a:t>Clique para editar os estilos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PT" smtClean="0"/>
              <a:t>Clique para editar os estilos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DFE"/>
              </a:clrFrom>
              <a:clrTo>
                <a:srgbClr val="FFFD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85123" y="224252"/>
            <a:ext cx="1274328" cy="7712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smtClean="0"/>
              <a:t>Programação </a:t>
            </a:r>
            <a:r>
              <a:rPr lang="pt-PT" dirty="0" smtClean="0"/>
              <a:t>em </a:t>
            </a:r>
            <a:r>
              <a:rPr lang="pt-PT" dirty="0" err="1" smtClean="0"/>
              <a:t>Scratch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15378" y="5700376"/>
            <a:ext cx="6987645" cy="1388534"/>
          </a:xfrm>
        </p:spPr>
        <p:txBody>
          <a:bodyPr/>
          <a:lstStyle/>
          <a:p>
            <a:r>
              <a:rPr lang="pt-PT" dirty="0" smtClean="0"/>
              <a:t>Paulo Torcato</a:t>
            </a:r>
            <a:endParaRPr lang="pt-PT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DFE"/>
              </a:clrFrom>
              <a:clrTo>
                <a:srgbClr val="FFFD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38854" y="100878"/>
            <a:ext cx="2485277" cy="150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3201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Metas curriculares TIC </a:t>
            </a: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lvl="1">
              <a:lnSpc>
                <a:spcPct val="150000"/>
              </a:lnSpc>
            </a:pPr>
            <a:r>
              <a:rPr lang="pt-PT" sz="2800" dirty="0"/>
              <a:t>O aluno cria documentos digitais originais para exprimir conhecimentos, ideias, emoções e sentimentos, utilizando ferramentas que permitam a criação e/ou edição de texto, imagem, som e vídeo (programas de desenho e de tratamento de imagem, ferramentas de áudio e de vídeo, sistemas-autor, etc.) </a:t>
            </a:r>
            <a:r>
              <a:rPr lang="pt-PT" sz="2800" dirty="0" smtClean="0"/>
              <a:t>;</a:t>
            </a:r>
            <a:endParaRPr lang="pt-PT" sz="2800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290523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Metas curriculares TIC </a:t>
            </a: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4003965"/>
          </a:xfrm>
        </p:spPr>
        <p:txBody>
          <a:bodyPr>
            <a:normAutofit fontScale="70000" lnSpcReduction="20000"/>
          </a:bodyPr>
          <a:lstStyle/>
          <a:p>
            <a:pPr lvl="1">
              <a:lnSpc>
                <a:spcPct val="160000"/>
              </a:lnSpc>
            </a:pPr>
            <a:r>
              <a:rPr lang="pt-PT" sz="3400" dirty="0"/>
              <a:t>O aluno adota comportamentos elementares de segurança na utilização das ferramentas digitais fornecidas, respeitando os direitos de </a:t>
            </a:r>
            <a:r>
              <a:rPr lang="pt-PT" sz="3400" dirty="0" smtClean="0"/>
              <a:t>autor;</a:t>
            </a:r>
          </a:p>
          <a:p>
            <a:pPr lvl="1">
              <a:lnSpc>
                <a:spcPct val="160000"/>
              </a:lnSpc>
            </a:pPr>
            <a:r>
              <a:rPr lang="pt-PT" sz="3400" dirty="0"/>
              <a:t>O aluno reconhece, com a ajuda do professor (e colegas), a existência de perigos na utilização de </a:t>
            </a:r>
            <a:r>
              <a:rPr lang="pt-PT" sz="3400" dirty="0" smtClean="0"/>
              <a:t>ferramentas </a:t>
            </a:r>
            <a:r>
              <a:rPr lang="pt-PT" sz="3400" dirty="0"/>
              <a:t>digitais (para o utilizador e para os equipamentos) e adota comportamentos de </a:t>
            </a:r>
            <a:r>
              <a:rPr lang="pt-PT" sz="3400" dirty="0" smtClean="0"/>
              <a:t>segurança;</a:t>
            </a:r>
            <a:endParaRPr lang="pt-PT" sz="3400" dirty="0"/>
          </a:p>
          <a:p>
            <a:pPr>
              <a:lnSpc>
                <a:spcPct val="150000"/>
              </a:lnSpc>
            </a:pPr>
            <a:endParaRPr lang="pt-PT" sz="2800" dirty="0"/>
          </a:p>
        </p:txBody>
      </p:sp>
    </p:spTree>
    <p:extLst>
      <p:ext uri="{BB962C8B-B14F-4D97-AF65-F5344CB8AC3E}">
        <p14:creationId xmlns:p14="http://schemas.microsoft.com/office/powerpoint/2010/main" xmlns="" val="227817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Metas curriculares TIC </a:t>
            </a: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671456"/>
          </a:xfrm>
        </p:spPr>
        <p:txBody>
          <a:bodyPr>
            <a:normAutofit fontScale="85000" lnSpcReduction="10000"/>
          </a:bodyPr>
          <a:lstStyle/>
          <a:p>
            <a:pPr marL="285750" lvl="1">
              <a:lnSpc>
                <a:spcPct val="160000"/>
              </a:lnSpc>
            </a:pPr>
            <a:r>
              <a:rPr lang="pt-PT" sz="3000" dirty="0"/>
              <a:t>O aluno identifica, com o apoio do professor, (e colegas) a autoria da informação disponibilizada nas fontes eletrónicas </a:t>
            </a:r>
            <a:r>
              <a:rPr lang="pt-PT" sz="3000" dirty="0" smtClean="0"/>
              <a:t>consultadas;</a:t>
            </a:r>
            <a:endParaRPr lang="pt-PT" sz="3000" dirty="0"/>
          </a:p>
          <a:p>
            <a:pPr>
              <a:lnSpc>
                <a:spcPct val="160000"/>
              </a:lnSpc>
            </a:pPr>
            <a:r>
              <a:rPr lang="pt-PT" sz="3000" dirty="0"/>
              <a:t>O aluno assume comportamentos que respeitam as regras de conduta </a:t>
            </a:r>
            <a:r>
              <a:rPr lang="pt-PT" sz="3000" dirty="0" err="1"/>
              <a:t>on</a:t>
            </a:r>
            <a:r>
              <a:rPr lang="pt-PT" sz="3000" dirty="0"/>
              <a:t> </a:t>
            </a:r>
            <a:r>
              <a:rPr lang="pt-PT" sz="3000" dirty="0" err="1"/>
              <a:t>line</a:t>
            </a:r>
            <a:r>
              <a:rPr lang="pt-PT" sz="3000" dirty="0"/>
              <a:t> (“Netiqueta”) e as </a:t>
            </a:r>
            <a:r>
              <a:rPr lang="pt-PT" sz="3000" dirty="0" smtClean="0"/>
              <a:t>normas de </a:t>
            </a:r>
            <a:r>
              <a:rPr lang="pt-PT" sz="3000" dirty="0"/>
              <a:t>utilização subjacentes a cada ferramenta digital. </a:t>
            </a:r>
          </a:p>
        </p:txBody>
      </p:sp>
    </p:spTree>
    <p:extLst>
      <p:ext uri="{BB962C8B-B14F-4D97-AF65-F5344CB8AC3E}">
        <p14:creationId xmlns:p14="http://schemas.microsoft.com/office/powerpoint/2010/main" xmlns="" val="49525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Objetivos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pt-PT" sz="2800" dirty="0"/>
              <a:t>Realizar exercícios de raciocínio </a:t>
            </a:r>
            <a:r>
              <a:rPr lang="pt-PT" sz="2800" dirty="0" smtClean="0"/>
              <a:t>lógico</a:t>
            </a:r>
            <a:r>
              <a:rPr lang="pt-PT" sz="2800" dirty="0"/>
              <a:t>;</a:t>
            </a:r>
          </a:p>
          <a:p>
            <a:pPr lvl="1"/>
            <a:r>
              <a:rPr lang="pt-PT" sz="2800" dirty="0"/>
              <a:t>Decomposição de problemas complexos em partes mais </a:t>
            </a:r>
            <a:r>
              <a:rPr lang="pt-PT" sz="2800" dirty="0" smtClean="0"/>
              <a:t>simples; </a:t>
            </a:r>
            <a:endParaRPr lang="pt-PT" sz="2800" dirty="0"/>
          </a:p>
          <a:p>
            <a:pPr lvl="1"/>
            <a:r>
              <a:rPr lang="pt-PT" sz="2800" dirty="0"/>
              <a:t>Introduzir conceitos de lógica de programação. </a:t>
            </a:r>
          </a:p>
          <a:p>
            <a:endParaRPr lang="pt-PT" sz="2800" dirty="0"/>
          </a:p>
        </p:txBody>
      </p:sp>
    </p:spTree>
    <p:extLst>
      <p:ext uri="{BB962C8B-B14F-4D97-AF65-F5344CB8AC3E}">
        <p14:creationId xmlns:p14="http://schemas.microsoft.com/office/powerpoint/2010/main" xmlns="" val="1501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Capacidades a </a:t>
            </a:r>
            <a:r>
              <a:rPr lang="pt-PT" b="1" dirty="0"/>
              <a:t>desenvolver </a:t>
            </a: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PT" sz="3200" dirty="0"/>
              <a:t>Compreende o problema: identifica os dados, as condições e o objetivo do problema; identifica problemas com informação irrelevante, dados insuficientes ou sem </a:t>
            </a:r>
            <a:r>
              <a:rPr lang="pt-PT" sz="3200" dirty="0" smtClean="0"/>
              <a:t>solução;</a:t>
            </a:r>
            <a:endParaRPr lang="pt-PT" sz="3200" dirty="0"/>
          </a:p>
        </p:txBody>
      </p:sp>
    </p:spTree>
    <p:extLst>
      <p:ext uri="{BB962C8B-B14F-4D97-AF65-F5344CB8AC3E}">
        <p14:creationId xmlns:p14="http://schemas.microsoft.com/office/powerpoint/2010/main" xmlns="" val="323317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Capacidades </a:t>
            </a:r>
            <a:r>
              <a:rPr lang="pt-PT" b="1" dirty="0"/>
              <a:t>a desenvolver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484310" y="2327564"/>
            <a:ext cx="10018713" cy="4125191"/>
          </a:xfrm>
        </p:spPr>
        <p:txBody>
          <a:bodyPr>
            <a:normAutofit/>
          </a:bodyPr>
          <a:lstStyle/>
          <a:p>
            <a:pPr lvl="0"/>
            <a:r>
              <a:rPr lang="pt-PT" dirty="0" smtClean="0"/>
              <a:t>Concebe </a:t>
            </a:r>
            <a:r>
              <a:rPr lang="pt-PT" dirty="0"/>
              <a:t>estratégias diversificadas de resolução de problemas, considerando abordagens tais como:</a:t>
            </a:r>
          </a:p>
          <a:p>
            <a:pPr lvl="1"/>
            <a:r>
              <a:rPr lang="pt-PT" sz="2400" dirty="0"/>
              <a:t>desdobra um problema complexo em questões mais simples; </a:t>
            </a:r>
          </a:p>
          <a:p>
            <a:pPr lvl="1"/>
            <a:r>
              <a:rPr lang="pt-PT" sz="2400" dirty="0"/>
              <a:t>explora casos particulares;</a:t>
            </a:r>
          </a:p>
          <a:p>
            <a:pPr lvl="1"/>
            <a:r>
              <a:rPr lang="pt-PT" sz="2400" dirty="0"/>
              <a:t>explora conexões para obter múltiplas perspetivas de um problema;</a:t>
            </a:r>
          </a:p>
          <a:p>
            <a:pPr lvl="1"/>
            <a:r>
              <a:rPr lang="pt-PT" sz="2400" dirty="0"/>
              <a:t>resolve um problema análogo mas mais simples; </a:t>
            </a:r>
          </a:p>
          <a:p>
            <a:pPr lvl="1"/>
            <a:r>
              <a:rPr lang="pt-PT" sz="2400" dirty="0"/>
              <a:t>resolve o problema admitindo que se conhece uma solução. 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251422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Capacidades </a:t>
            </a:r>
            <a:r>
              <a:rPr lang="pt-PT" b="1" dirty="0"/>
              <a:t>a desenvolver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87927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PT" sz="2600" dirty="0" smtClean="0"/>
              <a:t>Aplica </a:t>
            </a:r>
            <a:r>
              <a:rPr lang="pt-PT" sz="2600" dirty="0"/>
              <a:t>estratégias de resolução de problemas e avalia a adequação dos resultados obtidos: põe em prática estratégias de resolução de problemas; utiliza apropriadamente as TIC na resolução de problemas (por exemplo, na análise de um problema em diferentes representações e na modelação de situações); verifica a adequação dos resultados obtidos aos objetivos e contexto do </a:t>
            </a:r>
            <a:r>
              <a:rPr lang="pt-PT" sz="2600" dirty="0" smtClean="0"/>
              <a:t>problema</a:t>
            </a:r>
            <a:r>
              <a:rPr lang="pt-PT" sz="26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xmlns="" val="348699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Capacidades </a:t>
            </a:r>
            <a:r>
              <a:rPr lang="pt-PT" b="1" dirty="0"/>
              <a:t>a desenvolver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pt-PT" sz="2800" dirty="0"/>
              <a:t>Interpreta informação: interpreta informação, ideias e conceitos representados de diversas formas, incluindo textos e ideias </a:t>
            </a:r>
            <a:r>
              <a:rPr lang="pt-PT" sz="2800" dirty="0" smtClean="0"/>
              <a:t>matemáticos; </a:t>
            </a:r>
            <a:endParaRPr lang="pt-PT" sz="2800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304972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Capacidades </a:t>
            </a:r>
            <a:r>
              <a:rPr lang="pt-PT" b="1" dirty="0"/>
              <a:t>a desenvolver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pt-PT" sz="2800" dirty="0"/>
              <a:t>Interpreta informação: interpreta informação, ideias e conceitos representados de diversas formas, incluindo textos e ideias </a:t>
            </a:r>
            <a:r>
              <a:rPr lang="pt-PT" sz="2800" dirty="0" smtClean="0"/>
              <a:t>matemáticos; </a:t>
            </a:r>
            <a:endParaRPr lang="pt-PT" sz="2800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97627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Capacidades </a:t>
            </a:r>
            <a:r>
              <a:rPr lang="pt-PT" b="1" dirty="0"/>
              <a:t>a desenvolver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150000"/>
              </a:lnSpc>
            </a:pPr>
            <a:r>
              <a:rPr lang="pt-PT" sz="2800" dirty="0"/>
              <a:t>Discute ideias: apresenta e discute resultados, processos e ideias matemáticos, oralmente e por escrito; interpreta e critica as soluções de um problema (ou a sua inexistência) no seu contexto e discute o processo de resolução usado, apresentando argumentos </a:t>
            </a:r>
            <a:r>
              <a:rPr lang="pt-PT" sz="2800" dirty="0" smtClean="0"/>
              <a:t>fundamentados.</a:t>
            </a:r>
            <a:endParaRPr lang="pt-PT" sz="2800" dirty="0"/>
          </a:p>
        </p:txBody>
      </p:sp>
    </p:spTree>
    <p:extLst>
      <p:ext uri="{BB962C8B-B14F-4D97-AF65-F5344CB8AC3E}">
        <p14:creationId xmlns:p14="http://schemas.microsoft.com/office/powerpoint/2010/main" xmlns="" val="66638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Capacidades transversais</a:t>
            </a: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PT" sz="2800" dirty="0"/>
              <a:t>Comunicação. </a:t>
            </a:r>
          </a:p>
          <a:p>
            <a:pPr>
              <a:lnSpc>
                <a:spcPct val="150000"/>
              </a:lnSpc>
            </a:pPr>
            <a:r>
              <a:rPr lang="pt-PT" sz="2800" dirty="0"/>
              <a:t>Estratégias cognitivas. </a:t>
            </a:r>
          </a:p>
          <a:p>
            <a:pPr>
              <a:lnSpc>
                <a:spcPct val="150000"/>
              </a:lnSpc>
            </a:pPr>
            <a:r>
              <a:rPr lang="pt-PT" sz="2800" dirty="0"/>
              <a:t>Relacionamento interpessoal e de grupo. </a:t>
            </a:r>
          </a:p>
        </p:txBody>
      </p:sp>
    </p:spTree>
    <p:extLst>
      <p:ext uri="{BB962C8B-B14F-4D97-AF65-F5344CB8AC3E}">
        <p14:creationId xmlns:p14="http://schemas.microsoft.com/office/powerpoint/2010/main" xmlns="" val="365596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TC103457496[[fn=Paralaxe]]</Template>
  <TotalTime>151</TotalTime>
  <Words>460</Words>
  <Application>Microsoft Office PowerPoint</Application>
  <PresentationFormat>Personalizados</PresentationFormat>
  <Paragraphs>35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12</vt:i4>
      </vt:variant>
    </vt:vector>
  </HeadingPairs>
  <TitlesOfParts>
    <vt:vector size="13" baseType="lpstr">
      <vt:lpstr>Paralaxe</vt:lpstr>
      <vt:lpstr>Programação em Scratch</vt:lpstr>
      <vt:lpstr>Objetivos </vt:lpstr>
      <vt:lpstr>Capacidades a desenvolver  </vt:lpstr>
      <vt:lpstr>Capacidades a desenvolver</vt:lpstr>
      <vt:lpstr>Capacidades a desenvolver</vt:lpstr>
      <vt:lpstr>Capacidades a desenvolver</vt:lpstr>
      <vt:lpstr>Capacidades a desenvolver</vt:lpstr>
      <vt:lpstr>Capacidades a desenvolver</vt:lpstr>
      <vt:lpstr>Capacidades transversais </vt:lpstr>
      <vt:lpstr>Metas curriculares TIC  </vt:lpstr>
      <vt:lpstr>Metas curriculares TIC  </vt:lpstr>
      <vt:lpstr>Metas curriculares TIC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ptorcato</dc:creator>
  <cp:lastModifiedBy>ferlede</cp:lastModifiedBy>
  <cp:revision>6</cp:revision>
  <dcterms:created xsi:type="dcterms:W3CDTF">2013-11-08T20:08:02Z</dcterms:created>
  <dcterms:modified xsi:type="dcterms:W3CDTF">2013-11-08T23:36:09Z</dcterms:modified>
</cp:coreProperties>
</file>