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6" r:id="rId3"/>
    <p:sldId id="258" r:id="rId4"/>
    <p:sldId id="299" r:id="rId5"/>
    <p:sldId id="301" r:id="rId6"/>
    <p:sldId id="302" r:id="rId7"/>
    <p:sldId id="305" r:id="rId8"/>
    <p:sldId id="303" r:id="rId9"/>
    <p:sldId id="304" r:id="rId10"/>
    <p:sldId id="307" r:id="rId11"/>
    <p:sldId id="308" r:id="rId12"/>
  </p:sldIdLst>
  <p:sldSz cx="9144000" cy="5143500" type="screen16x9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600"/>
    <a:srgbClr val="E7B012"/>
    <a:srgbClr val="3BC2D7"/>
    <a:srgbClr val="0099AB"/>
    <a:srgbClr val="C90062"/>
    <a:srgbClr val="FF5050"/>
    <a:srgbClr val="AA3CC8"/>
    <a:srgbClr val="005884"/>
    <a:srgbClr val="6E25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555" autoAdjust="0"/>
  </p:normalViewPr>
  <p:slideViewPr>
    <p:cSldViewPr>
      <p:cViewPr>
        <p:scale>
          <a:sx n="100" d="100"/>
          <a:sy n="100" d="100"/>
        </p:scale>
        <p:origin x="-288" y="-3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483D9-6053-448F-879A-7C8B6651A810}" type="datetimeFigureOut">
              <a:rPr lang="pt-PT" smtClean="0"/>
              <a:pPr/>
              <a:t>03/11/2015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20ADC-509A-4C59-9A83-F9FD380215ED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61B96-02AD-4665-AC17-63226AF533A7}" type="datetimeFigureOut">
              <a:rPr lang="pt-PT" smtClean="0"/>
              <a:pPr/>
              <a:t>03/11/2015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CCF52-204D-4FD9-9403-8245B4A56108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CCF52-204D-4FD9-9403-8245B4A56108}" type="slidenum">
              <a:rPr lang="pt-PT" smtClean="0"/>
              <a:pPr/>
              <a:t>1</a:t>
            </a:fld>
            <a:endParaRPr lang="pt-P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Filme Inicio Comissario Segurança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CCF52-204D-4FD9-9403-8245B4A56108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PT" dirty="0" smtClean="0"/>
              <a:t>Filme </a:t>
            </a:r>
            <a:r>
              <a:rPr lang="pt-PT" dirty="0" err="1" smtClean="0"/>
              <a:t>Facebokkina</a:t>
            </a:r>
            <a:r>
              <a:rPr lang="pt-PT" dirty="0" smtClean="0"/>
              <a:t> Maria</a:t>
            </a:r>
          </a:p>
          <a:p>
            <a:r>
              <a:rPr lang="pt-PT" dirty="0" smtClean="0"/>
              <a:t>Filme Capuchinho Vermelho</a:t>
            </a:r>
          </a:p>
          <a:p>
            <a:r>
              <a:rPr lang="pt-PT" dirty="0" smtClean="0"/>
              <a:t>Filme Animado Brasileiro</a:t>
            </a:r>
          </a:p>
          <a:p>
            <a:endParaRPr lang="pt-PT" dirty="0" smtClean="0"/>
          </a:p>
          <a:p>
            <a:r>
              <a:rPr lang="pt-PT" dirty="0" smtClean="0"/>
              <a:t>Pode escolher o filme que melhor se adapte ao publico alvo.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CCF52-204D-4FD9-9403-8245B4A56108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b"/>
            <a:r>
              <a:rPr lang="pt-PT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1.300.000.000 -</a:t>
            </a:r>
            <a:r>
              <a:rPr lang="pt-PT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 Número de utilizadores do </a:t>
            </a:r>
            <a:r>
              <a:rPr lang="pt-PT" sz="1200" b="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Facebook</a:t>
            </a:r>
            <a:r>
              <a:rPr lang="pt-PT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em todo o mundo. </a:t>
            </a:r>
          </a:p>
          <a:p>
            <a:pPr fontAlgn="b"/>
            <a:endParaRPr lang="pt-PT" sz="12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fontAlgn="b"/>
            <a:r>
              <a:rPr lang="pt-PT" sz="12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Se fosse um pais o </a:t>
            </a:r>
            <a:r>
              <a:rPr lang="pt-PT" sz="1200" b="1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Facebook</a:t>
            </a:r>
            <a:r>
              <a:rPr lang="pt-PT" sz="12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seria o terceiro no mundo ( China com 1,39 </a:t>
            </a:r>
            <a:r>
              <a:rPr lang="pt-PT" sz="1200" b="1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India</a:t>
            </a:r>
            <a:r>
              <a:rPr lang="pt-PT" sz="12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 com 1,26)</a:t>
            </a:r>
          </a:p>
          <a:p>
            <a:pPr fontAlgn="b"/>
            <a:endParaRPr lang="pt-PT" sz="12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pt-PT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As crianças passam metade do tempo livre a ver televisão ou na internet. Mais concretamente, passam em média 21,5 horas por semana em frente à TV ou a navegar na </a:t>
            </a:r>
            <a:r>
              <a:rPr lang="pt-PT" sz="1200" b="1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net</a:t>
            </a:r>
            <a:r>
              <a:rPr lang="pt-PT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endParaRPr lang="pt-PT" sz="12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pt-PT" sz="1200" b="0" u="sng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Os portugueses que usam a internet estão ± 5h dia na </a:t>
            </a:r>
            <a:r>
              <a:rPr lang="pt-PT" sz="1200" b="0" u="sng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net</a:t>
            </a:r>
            <a:r>
              <a:rPr lang="pt-PT" sz="1200" b="0" u="sng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 ± 2,5h televisão</a:t>
            </a:r>
            <a:r>
              <a:rPr lang="pt-PT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durante a semana</a:t>
            </a:r>
          </a:p>
          <a:p>
            <a:pPr fontAlgn="b"/>
            <a:endParaRPr lang="pt-PT" sz="12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fontAlgn="b"/>
            <a:r>
              <a:rPr lang="pt-PT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81.000.000 Número de perfis falsos.</a:t>
            </a:r>
          </a:p>
          <a:p>
            <a:pPr fontAlgn="b"/>
            <a:endParaRPr lang="pt-PT" sz="12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0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48% Percentagem de utilizadores entre os 18 e os 34 anos que </a:t>
            </a:r>
            <a:r>
              <a:rPr lang="pt-PT" sz="1200" b="0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veem</a:t>
            </a:r>
            <a:r>
              <a:rPr lang="pt-PT" sz="1200" b="0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o </a:t>
            </a:r>
            <a:r>
              <a:rPr lang="pt-PT" sz="1200" b="0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Facebook</a:t>
            </a:r>
            <a:r>
              <a:rPr lang="pt-PT" sz="1200" b="0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assim que a</a:t>
            </a:r>
            <a:r>
              <a:rPr lang="pt-PT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cordam.</a:t>
            </a:r>
          </a:p>
          <a:p>
            <a:pPr fontAlgn="b"/>
            <a:endParaRPr lang="pt-PT" sz="12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CCF52-204D-4FD9-9403-8245B4A56108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CCF52-204D-4FD9-9403-8245B4A56108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Filme fim comissario segurança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CCF52-204D-4FD9-9403-8245B4A56108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_capa.png"/>
          <p:cNvPicPr>
            <a:picLocks noChangeAspect="1"/>
          </p:cNvPicPr>
          <p:nvPr userDrawn="1"/>
        </p:nvPicPr>
        <p:blipFill>
          <a:blip r:embed="rId2" cstate="print">
            <a:lum bright="21000"/>
          </a:blip>
          <a:stretch>
            <a:fillRect/>
          </a:stretch>
        </p:blipFill>
        <p:spPr>
          <a:xfrm>
            <a:off x="2" y="1"/>
            <a:ext cx="9143997" cy="5143499"/>
          </a:xfrm>
          <a:prstGeom prst="rect">
            <a:avLst/>
          </a:prstGeom>
        </p:spPr>
      </p:pic>
      <p:pic>
        <p:nvPicPr>
          <p:cNvPr id="10" name="Picture 3" descr="D:\2015\Works\Fundação PT\Comunicar em segurança\Logo_capa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3563890" y="1135586"/>
            <a:ext cx="1914499" cy="2962847"/>
          </a:xfrm>
          <a:prstGeom prst="rect">
            <a:avLst/>
          </a:prstGeom>
          <a:noFill/>
        </p:spPr>
      </p:pic>
      <p:pic>
        <p:nvPicPr>
          <p:cNvPr id="11" name="Picture 10" descr="Polici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20272" y="267495"/>
            <a:ext cx="1008112" cy="224887"/>
          </a:xfrm>
          <a:prstGeom prst="rect">
            <a:avLst/>
          </a:prstGeom>
        </p:spPr>
      </p:pic>
      <p:pic>
        <p:nvPicPr>
          <p:cNvPr id="12" name="Picture 11" descr="fundação_pt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940152" y="233891"/>
            <a:ext cx="864096" cy="26664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64009" y="207361"/>
            <a:ext cx="936000" cy="28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6512" y="0"/>
            <a:ext cx="9180512" cy="5143500"/>
          </a:xfrm>
          <a:prstGeom prst="rect">
            <a:avLst/>
          </a:prstGeom>
          <a:solidFill>
            <a:srgbClr val="009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5" name="Rectangle 4"/>
          <p:cNvSpPr/>
          <p:nvPr userDrawn="1"/>
        </p:nvSpPr>
        <p:spPr>
          <a:xfrm>
            <a:off x="-36512" y="3738"/>
            <a:ext cx="140364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6" name="Picture 8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972" y="195487"/>
            <a:ext cx="890656" cy="137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undação_pt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9959" y="3939902"/>
            <a:ext cx="933391" cy="288032"/>
          </a:xfrm>
          <a:prstGeom prst="rect">
            <a:avLst/>
          </a:prstGeom>
        </p:spPr>
      </p:pic>
      <p:pic>
        <p:nvPicPr>
          <p:cNvPr id="9" name="Picture 8" descr="Polici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7879" y="4371950"/>
            <a:ext cx="975471" cy="21760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483"/>
          <a:stretch>
            <a:fillRect/>
          </a:stretch>
        </p:blipFill>
        <p:spPr bwMode="auto">
          <a:xfrm>
            <a:off x="179600" y="4768196"/>
            <a:ext cx="936016" cy="27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6512" y="0"/>
            <a:ext cx="918051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1" name="Rectangle 10"/>
          <p:cNvSpPr/>
          <p:nvPr userDrawn="1"/>
        </p:nvSpPr>
        <p:spPr>
          <a:xfrm>
            <a:off x="-36512" y="3738"/>
            <a:ext cx="1403648" cy="5143500"/>
          </a:xfrm>
          <a:prstGeom prst="rect">
            <a:avLst/>
          </a:prstGeom>
          <a:solidFill>
            <a:srgbClr val="009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12" name="Picture 11" descr="Polici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7748" y="4371919"/>
            <a:ext cx="975600" cy="217634"/>
          </a:xfrm>
          <a:prstGeom prst="rect">
            <a:avLst/>
          </a:prstGeom>
        </p:spPr>
      </p:pic>
      <p:pic>
        <p:nvPicPr>
          <p:cNvPr id="13" name="Picture 12" descr="fundação_pt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0063" y="3939902"/>
            <a:ext cx="933287" cy="288000"/>
          </a:xfrm>
          <a:prstGeom prst="rect">
            <a:avLst/>
          </a:prstGeom>
        </p:spPr>
      </p:pic>
      <p:pic>
        <p:nvPicPr>
          <p:cNvPr id="14" name="Picture 3" descr="D:\2015\Works\Fundação PT\Comunicar em segurança\Powerpoint\Logo_capa_2.png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243428" y="227034"/>
            <a:ext cx="837528" cy="129614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731990"/>
            <a:ext cx="834450" cy="2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co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4002" y="555527"/>
            <a:ext cx="1400446" cy="1926283"/>
          </a:xfrm>
          <a:prstGeom prst="rect">
            <a:avLst/>
          </a:prstGeom>
        </p:spPr>
      </p:pic>
      <p:pic>
        <p:nvPicPr>
          <p:cNvPr id="1026" name="Picture 2" descr="\\Ptppicfs01.ptportugal.corppt.com\fundacaopt\DCEI\01.Educacao\01.Comunicar em Segurança\2015_2016\NOVA IMAGEM CS\RodapePowerPoin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53483"/>
            <a:ext cx="9108000" cy="68784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834203"/>
            <a:ext cx="834450" cy="2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tppicfs01.ptportugal.corppt.com\fundacaopt\DCEI\01.Educacao\01.Comunicar em Segurança\2015_2016\NOVA IMAGEM CS\RodapePowerPoi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43958"/>
            <a:ext cx="9108000" cy="68784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834203"/>
            <a:ext cx="834450" cy="2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0367" y="4800600"/>
            <a:ext cx="4423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2D3D1CA-2564-46B2-8803-106C03D0038A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52" r:id="rId3"/>
    <p:sldLayoutId id="2147483655" r:id="rId4"/>
    <p:sldLayoutId id="2147483656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Ptppicfs01.ptportugal.corppt.com\fundacaopt\DCEI\01.Educacao\01.Comunicar%20em%20Seguran&#231;a\2015_2016\APRESENTA&#199;&#213;ES%20PPT%202015_2016\GALERIA%20VIDEOS\ComunicarEmSeguranca_Fim.mov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juda.sapo.pt/pt-pt/security" TargetMode="External"/><Relationship Id="rId2" Type="http://schemas.openxmlformats.org/officeDocument/2006/relationships/hyperlink" Target="http://www.comunicaremseguranca.sapo.pt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hyperlink" Target="http://www.psp.pt/Pages/defaultPSP.aspx" TargetMode="External"/><Relationship Id="rId4" Type="http://schemas.openxmlformats.org/officeDocument/2006/relationships/hyperlink" Target="http://www.internetsegura.p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Ptppicfs01.ptportugal.corppt.com\fundacaopt\DCEI\01.Educacao\01.Comunicar%20em%20Seguran&#231;a\2015_2016\APRESENTA&#199;&#213;ES%20PPT%202015_2016\GALERIA%20VIDEOS\ComunicarEmSeguranca_Inicio.mov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hyperlink" Target="http://www.google.pt/url?url=http://pt.wikirecent.com/topics/pesquisa/&amp;rct=j&amp;frm=1&amp;q=&amp;esrc=s&amp;sa=U&amp;ei=E0EQVbqED4vY7Aapq4C4Dg&amp;ved=0CBUQ9QEwAA&amp;usg=AFQjCNE4OQsG74oUpIy7rmgQw0Gy3Mj_lA" TargetMode="External"/><Relationship Id="rId18" Type="http://schemas.openxmlformats.org/officeDocument/2006/relationships/image" Target="../media/image23.jpeg"/><Relationship Id="rId3" Type="http://schemas.openxmlformats.org/officeDocument/2006/relationships/hyperlink" Target="http://www.google.pt/url?url=http://www.falamamae.com/o-que-voce-pode-fazer-em-casa-para-fortalecer-o-aprendizado-da-escola/blog_brincar-e-aprender/&amp;rct=j&amp;frm=1&amp;q=&amp;esrc=s&amp;sa=U&amp;ei=mD4QVZDyCMveU9u4gYAC&amp;ved=0CCMQ9QEwBw&amp;usg=AFQjCNHtC2SdFu7Ztwp_3dh8o16TVG-G9w" TargetMode="External"/><Relationship Id="rId7" Type="http://schemas.openxmlformats.org/officeDocument/2006/relationships/hyperlink" Target="http://www.google.pt/url?url=http://passatempo.ig.com.br/jogos/forca/&amp;rct=j&amp;frm=1&amp;q=&amp;esrc=s&amp;sa=U&amp;ei=aj8QVdfaGq2u7AaU-YHYDg&amp;ved=0CBkQ9QEwAjgU&amp;usg=AFQjCNEbdvrcVOq1G8JJEAvta38IYAAscQ" TargetMode="External"/><Relationship Id="rId12" Type="http://schemas.openxmlformats.org/officeDocument/2006/relationships/image" Target="../media/image20.jpeg"/><Relationship Id="rId17" Type="http://schemas.openxmlformats.org/officeDocument/2006/relationships/hyperlink" Target="http://www.google.pt/url?url=http://aprendercomputador.blogspot.com/2010/05/ver-filmes.html&amp;rct=j&amp;frm=1&amp;q=&amp;esrc=s&amp;sa=U&amp;ei=WUEQVbmMCZGw7Aal1IHQDw&amp;ved=0CCkQ9QEwCg&amp;usg=AFQjCNEoWMNxhsW-Rp25PjMdn47_29Cs-Q" TargetMode="External"/><Relationship Id="rId2" Type="http://schemas.openxmlformats.org/officeDocument/2006/relationships/image" Target="../media/image15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11" Type="http://schemas.openxmlformats.org/officeDocument/2006/relationships/hyperlink" Target="http://www.google.pt/url?url=http://silvanalages.com.br/imagem-pessoal-redes-sociais/&amp;rct=j&amp;frm=1&amp;q=&amp;esrc=s&amp;sa=U&amp;ei=2EAQVcqAN-O07gbsqIDABg&amp;ved=0CBUQ9QEwAA&amp;usg=AFQjCNFBzKAVm8qF4M9CgGWQmKYH2Cuwpw" TargetMode="External"/><Relationship Id="rId5" Type="http://schemas.openxmlformats.org/officeDocument/2006/relationships/hyperlink" Target="http://www.google.pt/url?url=http://gestaodeconflitos.com.br/blog/index.php/tag/comunicar-se/&amp;rct=j&amp;frm=1&amp;q=&amp;esrc=s&amp;sa=U&amp;ei=CD8QVZHXFueV7AbPmIGgDw&amp;ved=0CCsQ9QEwCw&amp;usg=AFQjCNEqV2j7ej8DD3shwUzoOSgcw0Jt0g" TargetMode="External"/><Relationship Id="rId15" Type="http://schemas.openxmlformats.org/officeDocument/2006/relationships/hyperlink" Target="http://www.google.pt/url?url=http://pt.best-wallpaper.net/Baby-listen-to-music_2560x1600.html&amp;rct=j&amp;frm=1&amp;q=&amp;esrc=s&amp;sa=U&amp;ei=SEEQVfbcIuSy7Qaa3IC4Bw&amp;ved=0CBcQ9QEwAQ&amp;usg=AFQjCNERIQ1seRgtRvTRFw2zRLlqqvhqMA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hyperlink" Target="http://www.google.pt/url?url=http://www.evolve.ie/10-inside-sales-tips-for-using-email-to-win-new-business-part-1/&amp;rct=j&amp;frm=1&amp;q=&amp;esrc=s&amp;sa=U&amp;ei=2T8QVZfDIInD7gb9n4DoCg&amp;ved=0CBUQ9QEwAA&amp;usg=AFQjCNGtaSSW1vpxV04qfZj7pCi_NyHMXw" TargetMode="External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5.png"/><Relationship Id="rId2" Type="http://schemas.openxmlformats.org/officeDocument/2006/relationships/video" Target="file:///G:\APRESENTA&#199;&#213;ES%20PPT%202015_2016\GALERIA%20VIDEOS\VIDEO%201%20CICLO%20Uma_Visao_Distorcida%20voz%20off.wmv" TargetMode="External"/><Relationship Id="rId1" Type="http://schemas.openxmlformats.org/officeDocument/2006/relationships/video" Target="file:///\\Ptppicfs01.ptportugal.corppt.com\fundacaopt\DCEI\01.Educacao\01.Comunicar%20em%20Seguran&#231;a\2015_2016\APRESENTA&#199;&#213;ES%20PPT%202015_2016\Uma_Visao_Distorcida%20voz%20off.wmv" TargetMode="External"/><Relationship Id="rId6" Type="http://schemas.openxmlformats.org/officeDocument/2006/relationships/image" Target="../media/image24.jpeg"/><Relationship Id="rId5" Type="http://schemas.openxmlformats.org/officeDocument/2006/relationships/hyperlink" Target="http://www.google.pt/url?url=http://www.220-electronics.com/panasonic-th-p50c10s-50-multi-system-plasma-tv.html&amp;rct=j&amp;frm=1&amp;q=&amp;esrc=s&amp;sa=U&amp;ei=FEMQVZXGLYy07ga2loEg&amp;ved=0CCkQ9QEwCg&amp;usg=AFQjCNE-rkXbyZ9PhhHMM-Ak5JVinrc7gw" TargetMode="Externa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www.google.pt/url?url=http://familiamarafon.com/wp/hello-world/&amp;rct=j&amp;frm=1&amp;q=&amp;esrc=s&amp;sa=U&amp;ei=01sEVO2VIsXiaoD0grgB&amp;ved=0CCMQ9QEwBw&amp;usg=AFQjCNELYJ-mMh0_Wtw7xpxlxipVw0KwRA" TargetMode="External"/><Relationship Id="rId7" Type="http://schemas.openxmlformats.org/officeDocument/2006/relationships/hyperlink" Target="http://www.google.pt/url?url=http://www.avidacomesclerosemultipla.com.br/2013/11/todos-juntos-sempre.html&amp;rct=j&amp;frm=1&amp;q=&amp;esrc=s&amp;sa=U&amp;ei=OVwEVL2JA8_aar_RgvgH&amp;ved=0CDMQ9QEwDw&amp;usg=AFQjCNGaSWOYsfURIqSKXJrKxTsYwUlDV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hyperlink" Target="http://www.google.pt/url?url=http://pt.dreamstime.com/fotografia-de-stock-royalty-free-melhores-amigos-vetor-image22114767&amp;rct=j&amp;frm=1&amp;q=&amp;esrc=s&amp;sa=U&amp;ei=A1wEVL-FB4npaITngogC&amp;ved=0CB0Q9QEwBDgU&amp;usg=AFQjCNED8lYu_lyJk_1VsRSgZDVNfB49hg" TargetMode="Externa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pt/url?url=http://www.symbols-n-emoticons.com/2013/12/winking-emoticon.html&amp;rct=j&amp;frm=1&amp;q=&amp;esrc=s&amp;sa=U&amp;ei=lkMRVfmDC8H-UO2XgcgG&amp;ved=0CBcQ9QEwATgU&amp;usg=AFQjCNGHhzK_WLjp5A12H2ejoVDf77j7nw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3.jpeg"/><Relationship Id="rId2" Type="http://schemas.openxmlformats.org/officeDocument/2006/relationships/hyperlink" Target="http://www.google.pt/url?url=http://galeria.colorir.com/colegio/folha-de-papel-pintado-por-penguin-532300.html&amp;rct=j&amp;frm=1&amp;q=&amp;esrc=s&amp;sa=U&amp;ei=vT4RVcWuCsv3UtqugpgI&amp;ved=0CCsQ9QEwCw&amp;usg=AFQjCNEAhhK8XZivEwUcPOJJeFc0eUmRuw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oogle.pt/url?url=https://labmidiacombr.wordpress.com/2014/05/13/mais-emoticons-por-favor/&amp;rct=j&amp;frm=1&amp;q=&amp;esrc=s&amp;sa=U&amp;ei=c0MRVcMBxq5Rir6AqA8&amp;ved=0CDMQ9QEwDw&amp;usg=AFQjCNFSFc74n0XRsfw_rooSRmhWTAr7I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google.pt/url?url=http://www.highpeaksdigital.com/emarketing/engagement/email-marketing/&amp;rct=j&amp;frm=1&amp;q=&amp;esrc=s&amp;sa=U&amp;ei=Mz8RVaLPJIKwUdLYgOgC&amp;ved=0CDsQ9QEwEw&amp;usg=AFQjCNG_si8mrb9cimVtUeEdHFUiUgaOlA" TargetMode="External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pt/url?url=http://www.energylivenews.com/2014/06/30/smiley-face-emoticons-save-people-energy/&amp;rct=j&amp;frm=1&amp;q=&amp;esrc=s&amp;sa=U&amp;ei=iEkRVe-FCsXkUvGwgMAD&amp;ved=0CDsQ9QEwEw&amp;usg=AFQjCNF6RgPAbwPPyTpxH5QCRAxYzy4iPQ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/>
          <p:cNvSpPr txBox="1">
            <a:spLocks/>
          </p:cNvSpPr>
          <p:nvPr/>
        </p:nvSpPr>
        <p:spPr>
          <a:xfrm>
            <a:off x="8701087" y="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6C0B5-3D57-434E-8386-0D485F19D7FA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ComunicarEmSeguranca_Fim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195486"/>
            <a:ext cx="5544616" cy="4158462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1"/>
            <a:ext cx="7200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Mais informações em:</a:t>
            </a:r>
          </a:p>
          <a:p>
            <a:endParaRPr lang="pt-PT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763688" y="771550"/>
            <a:ext cx="71825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SITE | </a:t>
            </a:r>
            <a:r>
              <a:rPr lang="pt-PT" dirty="0" err="1" smtClean="0">
                <a:solidFill>
                  <a:srgbClr val="0099AB"/>
                </a:solidFill>
                <a:latin typeface="Arial" pitchFamily="34" charset="0"/>
                <a:cs typeface="Arial" pitchFamily="34" charset="0"/>
                <a:hlinkClick r:id="rId2"/>
              </a:rPr>
              <a:t>www.comunicaremseguranca.sapo.pt</a:t>
            </a:r>
            <a:r>
              <a:rPr lang="pt-PT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PT" b="1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SAPO | </a:t>
            </a:r>
            <a:r>
              <a:rPr lang="pt-PT" u="sng" dirty="0" smtClean="0">
                <a:latin typeface="Arial" pitchFamily="34" charset="0"/>
                <a:cs typeface="Arial" pitchFamily="34" charset="0"/>
                <a:hlinkClick r:id="rId3"/>
              </a:rPr>
              <a:t>http://ajuda.sapo.pt/pt-pt/security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Internet Segura | </a:t>
            </a:r>
            <a:r>
              <a:rPr lang="pt-PT" dirty="0" smtClean="0">
                <a:latin typeface="Arial" pitchFamily="34" charset="0"/>
                <a:cs typeface="Arial" pitchFamily="34" charset="0"/>
                <a:hlinkClick r:id="rId4"/>
              </a:rPr>
              <a:t>http://www.internetsegura.pt/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PSP</a:t>
            </a:r>
            <a:r>
              <a:rPr lang="pt-P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| </a:t>
            </a:r>
            <a:r>
              <a:rPr lang="pt-P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http://www.psp.pt/Pages/defaultPSP.aspx</a:t>
            </a:r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endParaRPr lang="pt-PT" b="1" dirty="0">
              <a:solidFill>
                <a:srgbClr val="6E258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 l="1573" r="615" b="2325"/>
          <a:stretch>
            <a:fillRect/>
          </a:stretch>
        </p:blipFill>
        <p:spPr bwMode="auto">
          <a:xfrm>
            <a:off x="5292080" y="3579862"/>
            <a:ext cx="3432980" cy="127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/>
          </p:cNvSpPr>
          <p:nvPr/>
        </p:nvSpPr>
        <p:spPr>
          <a:xfrm>
            <a:off x="8701087" y="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6C0B5-3D57-434E-8386-0D485F19D7FA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ComunicarEmSeguranca_Inicio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123478"/>
            <a:ext cx="5652120" cy="4239090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50455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Usas a Internet para quê?</a:t>
            </a:r>
            <a:endParaRPr lang="pt-PT" sz="44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701087" y="0"/>
            <a:ext cx="442913" cy="273050"/>
          </a:xfrm>
        </p:spPr>
        <p:txBody>
          <a:bodyPr/>
          <a:lstStyle/>
          <a:p>
            <a:pPr algn="ctr"/>
            <a:fld id="{0616C0B5-3D57-434E-8386-0D485F19D7FA}" type="slidenum">
              <a:rPr lang="pt-PT" smtClean="0"/>
              <a:pPr algn="ctr"/>
              <a:t>3</a:t>
            </a:fld>
            <a:endParaRPr lang="pt-PT" dirty="0"/>
          </a:p>
        </p:txBody>
      </p: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9" y="3327834"/>
            <a:ext cx="1361247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s://encrypted-tbn0.gstatic.com/images?q=tbn:ANd9GcTwyZwa1RZwswVvSG-BMGt6tylkUdnmE1HYqBCGI6JrHls6juqDD9rKM73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31590"/>
            <a:ext cx="1488165" cy="111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611560" y="98757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Aprender</a:t>
            </a:r>
            <a:endParaRPr lang="pt-PT" sz="28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 descr="https://encrypted-tbn1.gstatic.com/images?q=tbn:ANd9GcRTey_iP_fkAaPBfHytg-8B_OVDLLt7WMWa8s8NukThx-ySlSU-A_M9Re_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5" y="1707654"/>
            <a:ext cx="242832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3347864" y="116759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rgbClr val="C90062"/>
                </a:solidFill>
                <a:latin typeface="Arial" pitchFamily="34" charset="0"/>
                <a:cs typeface="Arial" pitchFamily="34" charset="0"/>
              </a:rPr>
              <a:t>Comunicar</a:t>
            </a:r>
            <a:endParaRPr lang="pt-PT" sz="2800" dirty="0">
              <a:solidFill>
                <a:srgbClr val="C9006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2" name="Picture 8" descr="https://encrypted-tbn0.gstatic.com/images?q=tbn:ANd9GcSjOfmI9b_Rb9c53V3gu-iSCIqL8LqIbBjyfx2n2DshHBuIMEDasPQpuQ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1635646"/>
            <a:ext cx="1623311" cy="918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6444206" y="114959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Jogar</a:t>
            </a:r>
            <a:endParaRPr lang="pt-PT" sz="28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0113" y="284178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Descobrir</a:t>
            </a:r>
            <a:endParaRPr lang="pt-PT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8" name="Picture 14" descr="https://encrypted-tbn1.gstatic.com/images?q=tbn:ANd9GcTmmweQ7zXi6ECoxF0FhGuCwV1R2-FuHxifqace2bTnQVexO271Er1hzDB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2841780"/>
            <a:ext cx="1080120" cy="729082"/>
          </a:xfrm>
          <a:prstGeom prst="rect">
            <a:avLst/>
          </a:prstGeom>
          <a:noFill/>
        </p:spPr>
      </p:pic>
      <p:pic>
        <p:nvPicPr>
          <p:cNvPr id="6162" name="Picture 18" descr="https://encrypted-tbn3.gstatic.com/images?q=tbn:ANd9GcRo9Gx1ipjd_jjrcbYVJB_vsq7wa9ivHxRlsRQVTlZHNnWFKTXApMLvQk9u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43808" y="2787774"/>
            <a:ext cx="1072457" cy="756083"/>
          </a:xfrm>
          <a:prstGeom prst="rect">
            <a:avLst/>
          </a:prstGeom>
          <a:noFill/>
        </p:spPr>
      </p:pic>
      <p:pic>
        <p:nvPicPr>
          <p:cNvPr id="6166" name="Picture 22" descr="https://encrypted-tbn0.gstatic.com/images?q=tbn:ANd9GcRmUssCUBhfbov8SKO8hiYB_Ig25c8MVgS8zWtzjxXoXVXRq7sAgxPLgOA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36" y="3219822"/>
            <a:ext cx="1104900" cy="828676"/>
          </a:xfrm>
          <a:prstGeom prst="rect">
            <a:avLst/>
          </a:prstGeom>
          <a:noFill/>
        </p:spPr>
      </p:pic>
      <p:pic>
        <p:nvPicPr>
          <p:cNvPr id="6170" name="Picture 26" descr="https://encrypted-tbn3.gstatic.com/images?q=tbn:ANd9GcRrtGkaJmLE758dopfdPurFtKACtFASZrLnowKqmvnPiEiB1Kt0I4M_5-E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03848" y="3723878"/>
            <a:ext cx="1428750" cy="671513"/>
          </a:xfrm>
          <a:prstGeom prst="rect">
            <a:avLst/>
          </a:prstGeom>
          <a:noFill/>
        </p:spPr>
      </p:pic>
      <p:pic>
        <p:nvPicPr>
          <p:cNvPr id="6176" name="Picture 32" descr="https://encrypted-tbn2.gstatic.com/images?q=tbn:ANd9GcTYIyxgqsMBmaJ9BESd7uJuxakBRzVLDicxxb6TmwVqKrEZgWIWY_XoqE4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19675" y="3543859"/>
            <a:ext cx="1057275" cy="685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50455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Vamos ver um filme!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2" y="4462464"/>
            <a:ext cx="442913" cy="273050"/>
          </a:xfrm>
        </p:spPr>
        <p:txBody>
          <a:bodyPr/>
          <a:lstStyle/>
          <a:p>
            <a:pPr algn="ctr"/>
            <a:fld id="{0616C0B5-3D57-434E-8386-0D485F19D7FA}" type="slidenum">
              <a:rPr lang="pt-PT" smtClean="0"/>
              <a:pPr algn="ctr"/>
              <a:t>4</a:t>
            </a:fld>
            <a:endParaRPr lang="pt-PT" dirty="0"/>
          </a:p>
        </p:txBody>
      </p:sp>
      <p:pic>
        <p:nvPicPr>
          <p:cNvPr id="5128" name="Picture 8" descr="https://encrypted-tbn0.gstatic.com/images?q=tbn:ANd9GcQ_f8r06j7M-cE229xRyIn092U-a3MMPUBzywG27SM5pUtyg3QEd3Nds3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987574"/>
            <a:ext cx="6192688" cy="3328574"/>
          </a:xfrm>
          <a:prstGeom prst="rect">
            <a:avLst/>
          </a:prstGeom>
          <a:noFill/>
        </p:spPr>
      </p:pic>
      <p:pic>
        <p:nvPicPr>
          <p:cNvPr id="7" name="Uma_Visao_Distorcida voz off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403648" y="1203598"/>
            <a:ext cx="6144684" cy="2592289"/>
          </a:xfrm>
          <a:prstGeom prst="rect">
            <a:avLst/>
          </a:prstGeom>
        </p:spPr>
      </p:pic>
      <p:pic>
        <p:nvPicPr>
          <p:cNvPr id="6" name="VIDEO 1 CICLO Uma_Visao_Distorcida voz off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-4572000" y="-257175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755576" y="1203598"/>
            <a:ext cx="792088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>
              <a:buClr>
                <a:srgbClr val="3BC2D7"/>
              </a:buClr>
              <a:buFont typeface="Wingdings" pitchFamily="2" charset="2"/>
              <a:buChar char="ü"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falar com 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estranhos ou pessoas famosas</a:t>
            </a:r>
          </a:p>
          <a:p>
            <a:pPr marL="363538" indent="-363538">
              <a:buClr>
                <a:srgbClr val="3BC2D7"/>
              </a:buClr>
              <a:buFont typeface="Wingdings" pitchFamily="2" charset="2"/>
              <a:buChar char="ü"/>
            </a:pPr>
            <a:endParaRPr lang="pt-PT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3538" indent="-363538">
              <a:buClr>
                <a:srgbClr val="3BC2D7"/>
              </a:buClr>
              <a:buFont typeface="Wingdings" pitchFamily="2" charset="2"/>
              <a:buChar char="ü"/>
            </a:pP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falar com pessoas que dizem conhecer os pais</a:t>
            </a: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3538" indent="-363538">
              <a:buClr>
                <a:srgbClr val="3BC2D7"/>
              </a:buClr>
              <a:buFont typeface="Wingdings" pitchFamily="2" charset="2"/>
              <a:buChar char="ü"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3538" indent="-363538">
              <a:buClr>
                <a:srgbClr val="3BC2D7"/>
              </a:buClr>
              <a:buFont typeface="Wingdings" pitchFamily="2" charset="2"/>
              <a:buChar char="ü"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dar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informação 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pessoal: NOME, MORADA, N.º TELEFONE, ESCOLA, PASSWORD</a:t>
            </a:r>
          </a:p>
          <a:p>
            <a:pPr marL="363538" indent="-363538">
              <a:buClr>
                <a:srgbClr val="3BC2D7"/>
              </a:buClr>
              <a:buFont typeface="Wingdings" pitchFamily="2" charset="2"/>
              <a:buChar char="ü"/>
            </a:pPr>
            <a:endParaRPr lang="pt-PT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3538" indent="-363538">
              <a:buClr>
                <a:srgbClr val="3BC2D7"/>
              </a:buClr>
              <a:buFont typeface="Wingdings" pitchFamily="2" charset="2"/>
              <a:buChar char="ü"/>
            </a:pP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Falar 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 os pais para pedir 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ajuda.</a:t>
            </a: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3538" indent="-363538">
              <a:buClr>
                <a:srgbClr val="3BC2D7"/>
              </a:buClr>
              <a:buFont typeface="Wingdings" pitchFamily="2" charset="2"/>
              <a:buChar char="ü"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3538" indent="-363538">
              <a:buClr>
                <a:srgbClr val="3BC2D7"/>
              </a:buClr>
              <a:buFont typeface="Wingdings" pitchFamily="2" charset="2"/>
              <a:buChar char="ü"/>
            </a:pP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mostrar fotografias a pessoas que não conheces. </a:t>
            </a:r>
          </a:p>
          <a:p>
            <a:pPr marL="363538" indent="-363538">
              <a:buClr>
                <a:srgbClr val="3BC2D7"/>
              </a:buClr>
              <a:buFont typeface="Wingdings" pitchFamily="2" charset="2"/>
              <a:buChar char="ü"/>
            </a:pP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3538" indent="-363538">
              <a:buClr>
                <a:srgbClr val="3BC2D7"/>
              </a:buClr>
              <a:buFont typeface="Wingdings" pitchFamily="2" charset="2"/>
              <a:buChar char="ü"/>
            </a:pP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Confirmar sempre quem está do outro lado do 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computador.</a:t>
            </a: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4727848" cy="113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0135" y="41151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pt-PT" sz="20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081" y="48351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pt-P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6686" y="464468"/>
            <a:ext cx="416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pt-PT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483518"/>
            <a:ext cx="416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pt-PT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627534"/>
            <a:ext cx="416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endParaRPr lang="pt-PT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483518"/>
            <a:ext cx="416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pt-PT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8701087" y="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6C0B5-3D57-434E-8386-0D485F19D7FA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0.gstatic.com/images?q=tbn:ANd9GcRyJJ8T6LcsVJBAjBPC_498N6eR6cm8eSyUryHSLCcEzl98dYUXcTYKiB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9322" y="897563"/>
            <a:ext cx="1177054" cy="918102"/>
          </a:xfrm>
          <a:prstGeom prst="rect">
            <a:avLst/>
          </a:prstGeom>
          <a:noFill/>
        </p:spPr>
      </p:pic>
      <p:pic>
        <p:nvPicPr>
          <p:cNvPr id="4" name="Picture 4" descr="https://encrypted-tbn1.gstatic.com/images?q=tbn:ANd9GcSV8LZK4R0CirOAmMhQ6mjKLWPjv4FA06DeSILHsNGdrK4JgdGsdeVq9s_V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25714" r="10138"/>
          <a:stretch>
            <a:fillRect/>
          </a:stretch>
        </p:blipFill>
        <p:spPr bwMode="auto">
          <a:xfrm>
            <a:off x="6804248" y="2031689"/>
            <a:ext cx="1224136" cy="918102"/>
          </a:xfrm>
          <a:prstGeom prst="rect">
            <a:avLst/>
          </a:prstGeom>
          <a:noFill/>
        </p:spPr>
      </p:pic>
      <p:pic>
        <p:nvPicPr>
          <p:cNvPr id="5" name="Picture 8" descr="https://encrypted-tbn3.gstatic.com/images?q=tbn:ANd9GcRoamefS0OOQgIpFHYee2vqoNGFwSgDvRIxTfwpwizOPSIw6suTa9TF92E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3168080"/>
            <a:ext cx="1152128" cy="9819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92080" y="77155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0099AB"/>
                </a:solidFill>
              </a:rPr>
              <a:t>FAMÍLIA</a:t>
            </a:r>
            <a:endParaRPr lang="pt-PT" b="1" dirty="0">
              <a:solidFill>
                <a:srgbClr val="0099A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3147814"/>
            <a:ext cx="182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0099AB"/>
                </a:solidFill>
              </a:rPr>
              <a:t>DESCONHECIDOS</a:t>
            </a:r>
            <a:endParaRPr lang="pt-PT" b="1" dirty="0">
              <a:solidFill>
                <a:srgbClr val="0099A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1959682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rgbClr val="0099AB"/>
                </a:solidFill>
              </a:rPr>
              <a:t>AMIGOS</a:t>
            </a:r>
            <a:endParaRPr lang="pt-PT" b="1" dirty="0">
              <a:solidFill>
                <a:srgbClr val="0099AB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6516216" y="3003798"/>
            <a:ext cx="1800200" cy="1407524"/>
          </a:xfrm>
          <a:prstGeom prst="mathMultiply">
            <a:avLst>
              <a:gd name="adj1" fmla="val 1720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0"/>
            <a:ext cx="889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A quem dizes?!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92080" y="735546"/>
            <a:ext cx="2736304" cy="1134126"/>
          </a:xfrm>
          <a:prstGeom prst="rect">
            <a:avLst/>
          </a:prstGeom>
          <a:noFill/>
          <a:ln w="6350">
            <a:solidFill>
              <a:srgbClr val="009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11"/>
          <p:cNvSpPr/>
          <p:nvPr/>
        </p:nvSpPr>
        <p:spPr>
          <a:xfrm>
            <a:off x="5292080" y="1923678"/>
            <a:ext cx="2736304" cy="1134126"/>
          </a:xfrm>
          <a:prstGeom prst="rect">
            <a:avLst/>
          </a:prstGeom>
          <a:noFill/>
          <a:ln w="6350">
            <a:solidFill>
              <a:srgbClr val="009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angle 12"/>
          <p:cNvSpPr/>
          <p:nvPr/>
        </p:nvSpPr>
        <p:spPr>
          <a:xfrm>
            <a:off x="5292080" y="3111810"/>
            <a:ext cx="2736304" cy="1134126"/>
          </a:xfrm>
          <a:prstGeom prst="rect">
            <a:avLst/>
          </a:prstGeom>
          <a:noFill/>
          <a:ln w="6350">
            <a:solidFill>
              <a:srgbClr val="009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4" name="TextBox 13"/>
          <p:cNvSpPr txBox="1"/>
          <p:nvPr/>
        </p:nvSpPr>
        <p:spPr>
          <a:xfrm>
            <a:off x="899592" y="73554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3BC2D7"/>
                </a:solidFill>
              </a:rPr>
              <a:t>O TEU NOME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99592" y="1231835"/>
            <a:ext cx="1734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05884"/>
                </a:solidFill>
              </a:rPr>
              <a:t>A TUA MORADA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5" y="1705041"/>
            <a:ext cx="2395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BED600"/>
                </a:solidFill>
              </a:rPr>
              <a:t>AS TUAS FOTOGRAFIAS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9595" y="3597864"/>
            <a:ext cx="2413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099AB"/>
                </a:solidFill>
              </a:rPr>
              <a:t>A TUA </a:t>
            </a:r>
            <a:r>
              <a:rPr lang="pt-PT" b="1" i="1" dirty="0" smtClean="0">
                <a:solidFill>
                  <a:srgbClr val="0099AB"/>
                </a:solidFill>
              </a:rPr>
              <a:t>PALAVRA-CHAVE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9595" y="2651453"/>
            <a:ext cx="1559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C90062"/>
                </a:solidFill>
              </a:rPr>
              <a:t>A TUA ESCOLA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9592" y="2178247"/>
            <a:ext cx="2440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099AB"/>
                </a:solidFill>
              </a:rPr>
              <a:t>OS TEUS PASSATEMPOS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9592" y="3124658"/>
            <a:ext cx="2460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05884"/>
                </a:solidFill>
              </a:rPr>
              <a:t>O TEU N.º DE TELEFONE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555776" y="843558"/>
            <a:ext cx="2736304" cy="417022"/>
          </a:xfrm>
          <a:prstGeom prst="straightConnector1">
            <a:avLst/>
          </a:prstGeom>
          <a:ln w="28575">
            <a:solidFill>
              <a:srgbClr val="E7B01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3"/>
          </p:cNvCxnSpPr>
          <p:nvPr/>
        </p:nvCxnSpPr>
        <p:spPr>
          <a:xfrm>
            <a:off x="2555776" y="935601"/>
            <a:ext cx="2664296" cy="1447130"/>
          </a:xfrm>
          <a:prstGeom prst="straightConnector1">
            <a:avLst/>
          </a:prstGeom>
          <a:ln w="28575">
            <a:solidFill>
              <a:srgbClr val="E7B01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3"/>
            <a:endCxn id="11" idx="1"/>
          </p:cNvCxnSpPr>
          <p:nvPr/>
        </p:nvCxnSpPr>
        <p:spPr>
          <a:xfrm flipV="1">
            <a:off x="3294866" y="1302609"/>
            <a:ext cx="1997214" cy="587098"/>
          </a:xfrm>
          <a:prstGeom prst="straightConnector1">
            <a:avLst/>
          </a:prstGeom>
          <a:ln w="28575">
            <a:solidFill>
              <a:srgbClr val="BED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3"/>
            <a:endCxn id="11" idx="1"/>
          </p:cNvCxnSpPr>
          <p:nvPr/>
        </p:nvCxnSpPr>
        <p:spPr>
          <a:xfrm flipV="1">
            <a:off x="3340068" y="1302609"/>
            <a:ext cx="1952012" cy="1060304"/>
          </a:xfrm>
          <a:prstGeom prst="straightConnector1">
            <a:avLst/>
          </a:prstGeom>
          <a:ln w="28575">
            <a:solidFill>
              <a:srgbClr val="0099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211960" y="555526"/>
            <a:ext cx="390485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6000" b="1" dirty="0" smtClean="0">
                <a:solidFill>
                  <a:srgbClr val="0099AB"/>
                </a:solidFill>
              </a:rPr>
              <a:t>NÃO</a:t>
            </a:r>
          </a:p>
          <a:p>
            <a:pPr algn="ctr"/>
            <a:r>
              <a:rPr lang="pt-PT" sz="6000" b="1" dirty="0" smtClean="0">
                <a:solidFill>
                  <a:srgbClr val="0099AB"/>
                </a:solidFill>
              </a:rPr>
              <a:t>PARTILHAR </a:t>
            </a:r>
          </a:p>
          <a:p>
            <a:pPr algn="ctr"/>
            <a:r>
              <a:rPr lang="pt-PT" sz="6000" b="1" dirty="0" smtClean="0">
                <a:solidFill>
                  <a:srgbClr val="0099AB"/>
                </a:solidFill>
              </a:rPr>
              <a:t>NA </a:t>
            </a:r>
          </a:p>
          <a:p>
            <a:pPr algn="ctr"/>
            <a:r>
              <a:rPr lang="pt-PT" sz="6000" b="1" dirty="0" smtClean="0">
                <a:solidFill>
                  <a:srgbClr val="0099AB"/>
                </a:solidFill>
              </a:rPr>
              <a:t>INTERNET </a:t>
            </a:r>
            <a:endParaRPr lang="pt-PT" sz="6000" b="1" dirty="0">
              <a:solidFill>
                <a:srgbClr val="0099AB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9592" y="3975906"/>
            <a:ext cx="2646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C90062"/>
                </a:solidFill>
              </a:rPr>
              <a:t>OS TRABALHOS DOS PAIS </a:t>
            </a:r>
            <a:endParaRPr lang="pt-PT" b="1" i="1" dirty="0" smtClean="0">
              <a:solidFill>
                <a:srgbClr val="C90062"/>
              </a:solidFill>
            </a:endParaRPr>
          </a:p>
        </p:txBody>
      </p:sp>
      <p:sp>
        <p:nvSpPr>
          <p:cNvPr id="28" name="Slide Number Placeholder 8"/>
          <p:cNvSpPr txBox="1">
            <a:spLocks/>
          </p:cNvSpPr>
          <p:nvPr/>
        </p:nvSpPr>
        <p:spPr>
          <a:xfrm>
            <a:off x="8701087" y="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6C0B5-3D57-434E-8386-0D485F19D7FA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9006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9006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9006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9006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3357 L 0.00139 -0.19977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23055 L -0.00069 -0.10278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2292 L 0.00469 -0.3104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10972 L -0.00278 -0.2053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8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9" grpId="1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7" grpId="1"/>
      <p:bldP spid="18" grpId="0"/>
      <p:bldP spid="18" grpId="1"/>
      <p:bldP spid="19" grpId="0"/>
      <p:bldP spid="20" grpId="0"/>
      <p:bldP spid="20" grpId="1"/>
      <p:bldP spid="36" grpId="0"/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E o que podes dizer na Internet ?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827584" y="627534"/>
            <a:ext cx="79208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>
              <a:lnSpc>
                <a:spcPct val="200000"/>
              </a:lnSpc>
              <a:buClr>
                <a:srgbClr val="C90062"/>
              </a:buClr>
              <a:buSzPct val="109000"/>
              <a:buFont typeface="Wingdings" pitchFamily="2" charset="2"/>
              <a:buChar char="J"/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Os teus desportos favoritos</a:t>
            </a:r>
          </a:p>
          <a:p>
            <a:pPr marL="363538" indent="-363538">
              <a:lnSpc>
                <a:spcPct val="200000"/>
              </a:lnSpc>
              <a:buClr>
                <a:srgbClr val="C90062"/>
              </a:buClr>
              <a:buSzPct val="109000"/>
              <a:buFont typeface="Wingdings" pitchFamily="2" charset="2"/>
              <a:buChar char="J"/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Bandas de música preferidas</a:t>
            </a:r>
          </a:p>
          <a:p>
            <a:pPr marL="363538" indent="-363538">
              <a:lnSpc>
                <a:spcPct val="200000"/>
              </a:lnSpc>
              <a:buClr>
                <a:srgbClr val="C90062"/>
              </a:buClr>
              <a:buSzPct val="109000"/>
              <a:buFont typeface="Wingdings" pitchFamily="2" charset="2"/>
              <a:buChar char="J"/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Animais que mais gostas</a:t>
            </a:r>
          </a:p>
          <a:p>
            <a:pPr marL="363538" indent="-363538">
              <a:lnSpc>
                <a:spcPct val="200000"/>
              </a:lnSpc>
              <a:buClr>
                <a:srgbClr val="C90062"/>
              </a:buClr>
              <a:buSzPct val="109000"/>
              <a:buFont typeface="Wingdings" pitchFamily="2" charset="2"/>
              <a:buChar char="J"/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Pratos preferidos</a:t>
            </a:r>
          </a:p>
          <a:p>
            <a:pPr marL="363538" indent="-363538">
              <a:lnSpc>
                <a:spcPct val="200000"/>
              </a:lnSpc>
              <a:buClr>
                <a:srgbClr val="C90062"/>
              </a:buClr>
              <a:buSzPct val="109000"/>
              <a:buFont typeface="Wingdings" pitchFamily="2" charset="2"/>
              <a:buChar char="J"/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 nome do teu animal de estimação</a:t>
            </a:r>
          </a:p>
          <a:p>
            <a:pPr marL="363538" indent="-363538">
              <a:lnSpc>
                <a:spcPct val="200000"/>
              </a:lnSpc>
              <a:buClr>
                <a:srgbClr val="C90062"/>
              </a:buClr>
              <a:buSzPct val="109000"/>
              <a:buFont typeface="Wingdings" pitchFamily="2" charset="2"/>
              <a:buChar char="J"/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Os sites, jogos e blogs que gostas</a:t>
            </a:r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0352" y="2931790"/>
            <a:ext cx="1155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 smtClean="0">
                <a:solidFill>
                  <a:srgbClr val="C90062"/>
                </a:solidFill>
              </a:rPr>
              <a:t>BOA!</a:t>
            </a:r>
            <a:endParaRPr lang="pt-PT" sz="3600" dirty="0">
              <a:solidFill>
                <a:srgbClr val="C90062"/>
              </a:solidFill>
            </a:endParaRPr>
          </a:p>
        </p:txBody>
      </p:sp>
      <p:pic>
        <p:nvPicPr>
          <p:cNvPr id="8" name="Picture 7" descr="Masco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131590"/>
            <a:ext cx="1400446" cy="1926283"/>
          </a:xfrm>
          <a:prstGeom prst="rect">
            <a:avLst/>
          </a:prstGeom>
        </p:spPr>
      </p:pic>
      <p:sp>
        <p:nvSpPr>
          <p:cNvPr id="9" name="Slide Number Placeholder 8"/>
          <p:cNvSpPr txBox="1">
            <a:spLocks/>
          </p:cNvSpPr>
          <p:nvPr/>
        </p:nvSpPr>
        <p:spPr>
          <a:xfrm>
            <a:off x="8701087" y="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6C0B5-3D57-434E-8386-0D485F19D7FA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encrypted-tbn0.gstatic.com/images?q=tbn:ANd9GcT_zhULJXn9Ro2aUPGypzjHZEJEs01u8A29KrSTTqU4Z8iTdZcKvWGBtx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9623" r="16386" b="4687"/>
          <a:stretch>
            <a:fillRect/>
          </a:stretch>
        </p:blipFill>
        <p:spPr bwMode="auto">
          <a:xfrm>
            <a:off x="395536" y="0"/>
            <a:ext cx="3600400" cy="3743598"/>
          </a:xfrm>
          <a:prstGeom prst="rect">
            <a:avLst/>
          </a:prstGeom>
          <a:noFill/>
        </p:spPr>
      </p:pic>
      <p:pic>
        <p:nvPicPr>
          <p:cNvPr id="14344" name="Picture 8" descr="https://encrypted-tbn3.gstatic.com/images?q=tbn:ANd9GcRSYZvxehoCpZn_nelh-mATkYIqEq82QVvT57OU-tizOWHhDHYnwRIuWs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3" y="303498"/>
            <a:ext cx="1285875" cy="6929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1113588"/>
            <a:ext cx="302433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b="1" dirty="0" smtClean="0">
                <a:solidFill>
                  <a:srgbClr val="0099AB"/>
                </a:solidFill>
              </a:rPr>
              <a:t>OLÁ…TENHO UM JOGO NOVO PARA TI!</a:t>
            </a:r>
          </a:p>
          <a:p>
            <a:pPr algn="just"/>
            <a:endParaRPr lang="pt-PT" sz="1400" b="1" dirty="0" smtClean="0">
              <a:solidFill>
                <a:srgbClr val="0099AB"/>
              </a:solidFill>
            </a:endParaRPr>
          </a:p>
          <a:p>
            <a:pPr algn="just"/>
            <a:r>
              <a:rPr lang="pt-PT" sz="1600" b="1" u="sng" dirty="0" smtClean="0">
                <a:solidFill>
                  <a:srgbClr val="0099AB"/>
                </a:solidFill>
              </a:rPr>
              <a:t>É UM PRESENTE…ABRE </a:t>
            </a:r>
            <a:r>
              <a:rPr lang="pt-PT" sz="1400" b="1" dirty="0" smtClean="0">
                <a:solidFill>
                  <a:srgbClr val="0099AB"/>
                </a:solidFill>
              </a:rPr>
              <a:t>!</a:t>
            </a:r>
          </a:p>
          <a:p>
            <a:pPr algn="just"/>
            <a:endParaRPr lang="pt-PT" sz="1400" b="1" dirty="0" smtClean="0">
              <a:solidFill>
                <a:srgbClr val="0099AB"/>
              </a:solidFill>
            </a:endParaRPr>
          </a:p>
          <a:p>
            <a:pPr algn="just"/>
            <a:r>
              <a:rPr lang="pt-PT" sz="1400" b="1" dirty="0" smtClean="0">
                <a:solidFill>
                  <a:srgbClr val="0099AB"/>
                </a:solidFill>
              </a:rPr>
              <a:t>ENVIA-ME UMA MENSAGEM COM O</a:t>
            </a:r>
          </a:p>
          <a:p>
            <a:pPr algn="just"/>
            <a:r>
              <a:rPr lang="pt-PT" sz="1400" b="1" u="sng" dirty="0" smtClean="0">
                <a:solidFill>
                  <a:srgbClr val="0099AB"/>
                </a:solidFill>
              </a:rPr>
              <a:t>TEU NOME, IDADE E CÓDIGO </a:t>
            </a:r>
            <a:r>
              <a:rPr lang="pt-PT" sz="1400" b="1" dirty="0" smtClean="0">
                <a:solidFill>
                  <a:srgbClr val="0099AB"/>
                </a:solidFill>
              </a:rPr>
              <a:t>PARA</a:t>
            </a:r>
          </a:p>
          <a:p>
            <a:pPr algn="just"/>
            <a:r>
              <a:rPr lang="pt-PT" sz="1400" b="1" dirty="0" smtClean="0">
                <a:solidFill>
                  <a:srgbClr val="0099AB"/>
                </a:solidFill>
              </a:rPr>
              <a:t>JOGARMOS JUNTOS!</a:t>
            </a:r>
          </a:p>
          <a:p>
            <a:pPr algn="just"/>
            <a:endParaRPr lang="pt-PT" sz="1400" b="1" dirty="0" smtClean="0">
              <a:solidFill>
                <a:srgbClr val="0099AB"/>
              </a:solidFill>
            </a:endParaRPr>
          </a:p>
          <a:p>
            <a:pPr algn="r"/>
            <a:r>
              <a:rPr lang="pt-PT" sz="1400" b="1" dirty="0" smtClean="0">
                <a:solidFill>
                  <a:srgbClr val="0099AB"/>
                </a:solidFill>
              </a:rPr>
              <a:t>JOÃO </a:t>
            </a:r>
            <a:endParaRPr lang="pt-PT" sz="1400" b="1" dirty="0">
              <a:solidFill>
                <a:srgbClr val="0099A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7456" y="249493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E AGORA…O QUE FAZES?!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1329614"/>
            <a:ext cx="41440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Responder ao email e dar o que pede.</a:t>
            </a:r>
          </a:p>
          <a:p>
            <a:endParaRPr lang="pt-PT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Abrir o anexo e começar a jogar.</a:t>
            </a:r>
          </a:p>
          <a:p>
            <a:endParaRPr lang="pt-PT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Falar com os pais sobre esta mensagem.</a:t>
            </a:r>
          </a:p>
          <a:p>
            <a:endParaRPr lang="pt-PT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Enviar a mensagem para os meus amigos. </a:t>
            </a:r>
          </a:p>
          <a:p>
            <a:endParaRPr lang="pt-PT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responder.</a:t>
            </a: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6" name="Picture 10" descr="https://encrypted-tbn0.gstatic.com/images?q=tbn:ANd9GcSQ4hylYGyjl9IAdJUBoDjdqwBfqimBULBnKugXzRlVhg9daCoTLhIsz1M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489852"/>
            <a:ext cx="1390650" cy="771526"/>
          </a:xfrm>
          <a:prstGeom prst="rect">
            <a:avLst/>
          </a:prstGeom>
          <a:noFill/>
        </p:spPr>
      </p:pic>
      <p:pic>
        <p:nvPicPr>
          <p:cNvPr id="14348" name="Picture 12" descr="https://encrypted-tbn2.gstatic.com/images?q=tbn:ANd9GcQ-7mLaGNYKUTgHJh12oxEuoarmbt6oP4c-nXU-XJWnKzZoivFmE5e07NQ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1653648"/>
            <a:ext cx="360040" cy="270030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4211960" y="1423337"/>
            <a:ext cx="144016" cy="1080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14" name="Oval 13"/>
          <p:cNvSpPr/>
          <p:nvPr/>
        </p:nvSpPr>
        <p:spPr>
          <a:xfrm>
            <a:off x="4211960" y="1869672"/>
            <a:ext cx="144016" cy="108012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15" name="Oval 14"/>
          <p:cNvSpPr/>
          <p:nvPr/>
        </p:nvSpPr>
        <p:spPr>
          <a:xfrm>
            <a:off x="4211960" y="2427734"/>
            <a:ext cx="144016" cy="1080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16" name="Oval 15"/>
          <p:cNvSpPr/>
          <p:nvPr/>
        </p:nvSpPr>
        <p:spPr>
          <a:xfrm>
            <a:off x="4211960" y="2895786"/>
            <a:ext cx="144016" cy="108012"/>
          </a:xfrm>
          <a:prstGeom prst="ellipse">
            <a:avLst/>
          </a:prstGeom>
          <a:solidFill>
            <a:srgbClr val="3B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18" name="Oval 17"/>
          <p:cNvSpPr/>
          <p:nvPr/>
        </p:nvSpPr>
        <p:spPr>
          <a:xfrm>
            <a:off x="4211960" y="3399842"/>
            <a:ext cx="144016" cy="108012"/>
          </a:xfrm>
          <a:prstGeom prst="ellipse">
            <a:avLst/>
          </a:prstGeom>
          <a:solidFill>
            <a:srgbClr val="C90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26" name="Rectangle 25"/>
          <p:cNvSpPr/>
          <p:nvPr/>
        </p:nvSpPr>
        <p:spPr>
          <a:xfrm>
            <a:off x="899592" y="555526"/>
            <a:ext cx="824440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abrir mensagens de pessoas que não conheces</a:t>
            </a:r>
          </a:p>
          <a:p>
            <a:pPr>
              <a:lnSpc>
                <a:spcPct val="200000"/>
              </a:lnSpc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responder a mensagens de pessoas que não conheces</a:t>
            </a:r>
          </a:p>
          <a:p>
            <a:pPr lvl="0">
              <a:lnSpc>
                <a:spcPct val="200000"/>
              </a:lnSpc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dar os dados pessoais – nome, email, idade, morada, escola</a:t>
            </a:r>
          </a:p>
          <a:p>
            <a:pPr>
              <a:lnSpc>
                <a:spcPct val="200000"/>
              </a:lnSpc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enviar o email para outra pessoas</a:t>
            </a:r>
          </a:p>
          <a:p>
            <a:pPr lvl="0">
              <a:lnSpc>
                <a:spcPct val="200000"/>
              </a:lnSpc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carregar em links</a:t>
            </a:r>
          </a:p>
          <a:p>
            <a:pPr>
              <a:lnSpc>
                <a:spcPct val="200000"/>
              </a:lnSpc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abrir anexos</a:t>
            </a:r>
          </a:p>
          <a:p>
            <a:pPr lvl="0">
              <a:lnSpc>
                <a:spcPct val="200000"/>
              </a:lnSpc>
            </a:pPr>
            <a:endParaRPr lang="pt-P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pt-P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</a:pPr>
            <a:endParaRPr lang="pt-P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pt-P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</a:pPr>
            <a:endParaRPr lang="pt-P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</a:pPr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39552" y="987574"/>
            <a:ext cx="165895" cy="1080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28" name="Oval 27"/>
          <p:cNvSpPr/>
          <p:nvPr/>
        </p:nvSpPr>
        <p:spPr>
          <a:xfrm>
            <a:off x="539552" y="1527634"/>
            <a:ext cx="165895" cy="1080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E7B012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39552" y="2139702"/>
            <a:ext cx="165895" cy="108012"/>
          </a:xfrm>
          <a:prstGeom prst="ellipse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30" name="Oval 29"/>
          <p:cNvSpPr/>
          <p:nvPr/>
        </p:nvSpPr>
        <p:spPr>
          <a:xfrm>
            <a:off x="539552" y="3939902"/>
            <a:ext cx="165895" cy="108012"/>
          </a:xfrm>
          <a:prstGeom prst="ellipse">
            <a:avLst/>
          </a:prstGeom>
          <a:solidFill>
            <a:srgbClr val="C90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31" name="Oval 30"/>
          <p:cNvSpPr/>
          <p:nvPr/>
        </p:nvSpPr>
        <p:spPr>
          <a:xfrm>
            <a:off x="539552" y="2787774"/>
            <a:ext cx="165895" cy="108012"/>
          </a:xfrm>
          <a:prstGeom prst="ellipse">
            <a:avLst/>
          </a:prstGeom>
          <a:solidFill>
            <a:srgbClr val="3B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32" name="Oval 31"/>
          <p:cNvSpPr/>
          <p:nvPr/>
        </p:nvSpPr>
        <p:spPr>
          <a:xfrm>
            <a:off x="539552" y="3363838"/>
            <a:ext cx="165895" cy="1080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33" name="TextBox 32"/>
          <p:cNvSpPr txBox="1"/>
          <p:nvPr/>
        </p:nvSpPr>
        <p:spPr>
          <a:xfrm>
            <a:off x="179512" y="50455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 Lembra-te…</a:t>
            </a:r>
          </a:p>
        </p:txBody>
      </p:sp>
      <p:sp>
        <p:nvSpPr>
          <p:cNvPr id="23" name="Slide Number Placeholder 8"/>
          <p:cNvSpPr txBox="1">
            <a:spLocks/>
          </p:cNvSpPr>
          <p:nvPr/>
        </p:nvSpPr>
        <p:spPr>
          <a:xfrm>
            <a:off x="8701087" y="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6C0B5-3D57-434E-8386-0D485F19D7FA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9" grpId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539552" y="1129843"/>
            <a:ext cx="878497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/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Ser simpático e não ofender os amigos.</a:t>
            </a:r>
          </a:p>
          <a:p>
            <a:pPr marL="363538" indent="-363538"/>
            <a:endParaRPr lang="pt-P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3538" indent="-363538"/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ver sites que não gostes.</a:t>
            </a:r>
          </a:p>
          <a:p>
            <a:pPr marL="363538" indent="-363538"/>
            <a:endParaRPr lang="pt-P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3538" indent="-363538"/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dar a palavra-chave…</a:t>
            </a:r>
            <a:r>
              <a:rPr lang="pt-PT" sz="20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É</a:t>
            </a: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t-PT" sz="2000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TEU CÓDIGO SECRETO!</a:t>
            </a:r>
          </a:p>
          <a:p>
            <a:pPr marL="363538" indent="-363538"/>
            <a:endParaRPr lang="pt-P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3538" indent="-363538"/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Falar com os pais para pedir ajuda e autorização para usar o computador.</a:t>
            </a:r>
          </a:p>
          <a:p>
            <a:pPr marL="363538" indent="-363538"/>
            <a:endParaRPr lang="pt-P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3538" indent="-363538"/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63538" indent="-363538"/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3528" y="1224878"/>
            <a:ext cx="144016" cy="1080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/>
          <p:cNvSpPr/>
          <p:nvPr/>
        </p:nvSpPr>
        <p:spPr>
          <a:xfrm>
            <a:off x="323528" y="1887674"/>
            <a:ext cx="144016" cy="108012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Oval 14"/>
          <p:cNvSpPr/>
          <p:nvPr/>
        </p:nvSpPr>
        <p:spPr>
          <a:xfrm>
            <a:off x="323528" y="2499742"/>
            <a:ext cx="144016" cy="108012"/>
          </a:xfrm>
          <a:prstGeom prst="ellipse">
            <a:avLst/>
          </a:prstGeom>
          <a:solidFill>
            <a:srgbClr val="AA3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TextBox 15"/>
          <p:cNvSpPr txBox="1"/>
          <p:nvPr/>
        </p:nvSpPr>
        <p:spPr>
          <a:xfrm>
            <a:off x="179512" y="50455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 Utiliza bem a Internet…</a:t>
            </a:r>
          </a:p>
        </p:txBody>
      </p:sp>
      <p:sp>
        <p:nvSpPr>
          <p:cNvPr id="17" name="Oval 16"/>
          <p:cNvSpPr/>
          <p:nvPr/>
        </p:nvSpPr>
        <p:spPr>
          <a:xfrm>
            <a:off x="323528" y="3111810"/>
            <a:ext cx="144016" cy="108012"/>
          </a:xfrm>
          <a:prstGeom prst="ellipse">
            <a:avLst/>
          </a:prstGeom>
          <a:solidFill>
            <a:srgbClr val="E7B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https://encrypted-tbn3.gstatic.com/images?q=tbn:ANd9GcSr8o88B6BkDWmYdU2GIumkGmROcMvN3cOkIvoYQl9hCVLM3cM__6-M_4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651870"/>
            <a:ext cx="1629619" cy="684075"/>
          </a:xfrm>
          <a:prstGeom prst="rect">
            <a:avLst/>
          </a:prstGeom>
          <a:noFill/>
        </p:spPr>
      </p:pic>
      <p:sp>
        <p:nvSpPr>
          <p:cNvPr id="10" name="Slide Number Placeholder 8"/>
          <p:cNvSpPr txBox="1">
            <a:spLocks/>
          </p:cNvSpPr>
          <p:nvPr/>
        </p:nvSpPr>
        <p:spPr>
          <a:xfrm>
            <a:off x="8701087" y="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6C0B5-3D57-434E-8386-0D485F19D7FA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2231</TotalTime>
  <Words>411</Words>
  <Application>Microsoft Office PowerPoint</Application>
  <PresentationFormat>On-screen Show (16:9)</PresentationFormat>
  <Paragraphs>128</Paragraphs>
  <Slides>11</Slides>
  <Notes>6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PTCOM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Nivel 1 - Sessão para Educadores</dc:title>
  <dc:subject>Comunicar em Segurança 2014</dc:subject>
  <dc:creator>Joao Rodrigues</dc:creator>
  <cp:lastModifiedBy>p000000</cp:lastModifiedBy>
  <cp:revision>254</cp:revision>
  <dcterms:created xsi:type="dcterms:W3CDTF">2013-11-28T09:57:58Z</dcterms:created>
  <dcterms:modified xsi:type="dcterms:W3CDTF">2015-11-03T12:16:13Z</dcterms:modified>
</cp:coreProperties>
</file>