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9" r:id="rId3"/>
    <p:sldId id="302" r:id="rId4"/>
    <p:sldId id="303" r:id="rId5"/>
    <p:sldId id="304" r:id="rId6"/>
    <p:sldId id="305" r:id="rId7"/>
    <p:sldId id="306" r:id="rId8"/>
    <p:sldId id="289" r:id="rId9"/>
    <p:sldId id="288" r:id="rId10"/>
    <p:sldId id="307" r:id="rId11"/>
    <p:sldId id="308" r:id="rId12"/>
    <p:sldId id="299" r:id="rId13"/>
    <p:sldId id="310" r:id="rId14"/>
    <p:sldId id="311" r:id="rId15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012"/>
    <a:srgbClr val="BED600"/>
    <a:srgbClr val="0099AB"/>
    <a:srgbClr val="FFCC00"/>
    <a:srgbClr val="3BC2D7"/>
    <a:srgbClr val="A6A6A6"/>
    <a:srgbClr val="C90062"/>
    <a:srgbClr val="6E25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9951" autoAdjust="0"/>
  </p:normalViewPr>
  <p:slideViewPr>
    <p:cSldViewPr>
      <p:cViewPr varScale="1">
        <p:scale>
          <a:sx n="107" d="100"/>
          <a:sy n="107" d="100"/>
        </p:scale>
        <p:origin x="-78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08A7-F29C-4D98-862A-7DB6A237CCB7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88400-6441-4A81-B4A5-94DB7F50CB8C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1B96-02AD-4665-AC17-63226AF533A7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CCF52-204D-4FD9-9403-8245B4A5610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Inicio Comissario Segurança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"/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1.300.000.000 -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Número de utilizadores do </a:t>
            </a:r>
            <a:r>
              <a:rPr lang="pt-PT" sz="1200" b="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em todo o mundo. 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Se fosse um pais o </a:t>
            </a:r>
            <a:r>
              <a:rPr lang="pt-PT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seria o terceiro no mundo ( China com 1,39 </a:t>
            </a:r>
            <a:r>
              <a:rPr lang="pt-PT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India</a:t>
            </a:r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 com 1,26)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 crianças passam metade do tempo livre a ver televisão ou na internet. Mais concretamente, passam em média 21,5 horas por semana em frente à TV ou a navegar na </a:t>
            </a:r>
            <a:r>
              <a:rPr lang="pt-PT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0" u="sn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Os portugueses que usam a internet estão ± 5h dia na </a:t>
            </a:r>
            <a:r>
              <a:rPr lang="pt-PT" sz="1200" b="0" u="sng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pt-PT" sz="1200" b="0" u="sn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 ± 2,5h televisão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durante a semana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81.000.000 Número de perfis falsos.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48% Percentagem de utilizadores entre os 18 e os 34 anos que </a:t>
            </a:r>
            <a:r>
              <a:rPr lang="pt-PT" sz="1200" b="0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veem</a:t>
            </a: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pt-PT" sz="1200" b="0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assim que a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cordam.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Menina Romena-Princesa</a:t>
            </a:r>
          </a:p>
          <a:p>
            <a:r>
              <a:rPr lang="pt-PT" dirty="0" smtClean="0"/>
              <a:t>Filme </a:t>
            </a:r>
            <a:r>
              <a:rPr lang="pt-PT" dirty="0" err="1" smtClean="0"/>
              <a:t>Bechy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Simon</a:t>
            </a:r>
          </a:p>
          <a:p>
            <a:r>
              <a:rPr lang="pt-PT" dirty="0" smtClean="0"/>
              <a:t>Filme tutorial </a:t>
            </a:r>
            <a:r>
              <a:rPr lang="pt-PT" dirty="0" err="1" smtClean="0"/>
              <a:t>Facebook</a:t>
            </a:r>
            <a:endParaRPr lang="pt-PT" dirty="0" smtClean="0"/>
          </a:p>
          <a:p>
            <a:r>
              <a:rPr lang="pt-PT" b="1" dirty="0" smtClean="0"/>
              <a:t>O filme pode ser substituído por outro filme  </a:t>
            </a:r>
            <a:endParaRPr lang="pt-PT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"/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1.300.000.000 -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 Número de utilizadores do </a:t>
            </a:r>
            <a:r>
              <a:rPr lang="pt-PT" sz="1200" b="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em todo o mundo. 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Se fosse um pais o </a:t>
            </a:r>
            <a:r>
              <a:rPr lang="pt-PT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seria o terceiro no mundo ( China com 1,39 </a:t>
            </a:r>
            <a:r>
              <a:rPr lang="pt-PT" sz="12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India</a:t>
            </a:r>
            <a:r>
              <a:rPr lang="pt-PT" sz="12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 com 1,26)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As crianças passam metade do tempo livre a ver televisão ou na internet. Mais concretamente, passam em média 21,5 horas por semana em frente à TV ou a navegar na </a:t>
            </a:r>
            <a:r>
              <a:rPr lang="pt-PT" sz="1200" b="1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pt-PT" sz="1200" b="0" u="sn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Os portugueses que usam a internet estão ± 5h dia na </a:t>
            </a:r>
            <a:r>
              <a:rPr lang="pt-PT" sz="1200" b="0" u="sng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net</a:t>
            </a:r>
            <a:r>
              <a:rPr lang="pt-PT" sz="1200" b="0" u="sng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 ± 2,5h televisão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durante a semana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fontAlgn="b"/>
            <a:r>
              <a:rPr lang="pt-PT" sz="12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81.000.000 Número de perfis falsos.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48% Percentagem de utilizadores entre os 18 e os 34 anos que </a:t>
            </a:r>
            <a:r>
              <a:rPr lang="pt-PT" sz="1200" b="0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veem</a:t>
            </a: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o </a:t>
            </a:r>
            <a:r>
              <a:rPr lang="pt-PT" sz="1200" b="0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Facebook</a:t>
            </a:r>
            <a:r>
              <a:rPr lang="pt-PT" sz="1200" b="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assim que a</a:t>
            </a:r>
            <a:r>
              <a:rPr lang="pt-PT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cordam.</a:t>
            </a:r>
          </a:p>
          <a:p>
            <a:pPr fontAlgn="b"/>
            <a:endParaRPr lang="pt-PT" sz="1200" b="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</a:t>
            </a:r>
            <a:r>
              <a:rPr lang="pt-PT" dirty="0" err="1" smtClean="0"/>
              <a:t>cyberbullying</a:t>
            </a:r>
            <a:endParaRPr lang="pt-PT" dirty="0" smtClean="0"/>
          </a:p>
          <a:p>
            <a:r>
              <a:rPr lang="pt-PT" dirty="0" smtClean="0"/>
              <a:t>Filme menina no palco</a:t>
            </a:r>
          </a:p>
          <a:p>
            <a:endParaRPr lang="pt-PT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Filme fim </a:t>
            </a:r>
            <a:r>
              <a:rPr lang="pt-PT" smtClean="0"/>
              <a:t>Comissario Segurança</a:t>
            </a:r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capa.png"/>
          <p:cNvPicPr>
            <a:picLocks noChangeAspect="1"/>
          </p:cNvPicPr>
          <p:nvPr userDrawn="1"/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4" y="2"/>
            <a:ext cx="9143997" cy="5143499"/>
          </a:xfrm>
          <a:prstGeom prst="rect">
            <a:avLst/>
          </a:prstGeom>
        </p:spPr>
      </p:pic>
      <p:pic>
        <p:nvPicPr>
          <p:cNvPr id="10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563892" y="1135587"/>
            <a:ext cx="1914499" cy="2962847"/>
          </a:xfrm>
          <a:prstGeom prst="rect">
            <a:avLst/>
          </a:prstGeom>
          <a:noFill/>
        </p:spPr>
      </p:pic>
      <p:pic>
        <p:nvPicPr>
          <p:cNvPr id="11" name="Picture 10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76256" y="267496"/>
            <a:ext cx="1008112" cy="224887"/>
          </a:xfrm>
          <a:prstGeom prst="rect">
            <a:avLst/>
          </a:prstGeom>
        </p:spPr>
      </p:pic>
      <p:pic>
        <p:nvPicPr>
          <p:cNvPr id="12" name="Picture 11" descr="fundação_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233891"/>
            <a:ext cx="864096" cy="2666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009" y="207361"/>
            <a:ext cx="936000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angle 4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72" y="195487"/>
            <a:ext cx="890656" cy="13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9959" y="3939902"/>
            <a:ext cx="933391" cy="288032"/>
          </a:xfrm>
          <a:prstGeom prst="rect">
            <a:avLst/>
          </a:prstGeom>
        </p:spPr>
      </p:pic>
      <p:pic>
        <p:nvPicPr>
          <p:cNvPr id="9" name="Picture 8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7879" y="4371950"/>
            <a:ext cx="975471" cy="21760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83"/>
          <a:stretch>
            <a:fillRect/>
          </a:stretch>
        </p:blipFill>
        <p:spPr bwMode="auto">
          <a:xfrm>
            <a:off x="179600" y="4768196"/>
            <a:ext cx="936016" cy="2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Picture 8" descr="Polici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748" y="4371919"/>
            <a:ext cx="975600" cy="217634"/>
          </a:xfrm>
          <a:prstGeom prst="rect">
            <a:avLst/>
          </a:prstGeom>
        </p:spPr>
      </p:pic>
      <p:pic>
        <p:nvPicPr>
          <p:cNvPr id="10" name="Picture 9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063" y="3939902"/>
            <a:ext cx="933287" cy="288000"/>
          </a:xfrm>
          <a:prstGeom prst="rect">
            <a:avLst/>
          </a:prstGeom>
        </p:spPr>
      </p:pic>
      <p:pic>
        <p:nvPicPr>
          <p:cNvPr id="11" name="Picture 3" descr="D:\2015\Works\Fundação PT\Comunicar em segurança\Powerpoint\Logo_capa_2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43428" y="227034"/>
            <a:ext cx="837528" cy="129614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31990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1" y="4461888"/>
            <a:ext cx="9108000" cy="68784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co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4002" y="555527"/>
            <a:ext cx="1400446" cy="1926283"/>
          </a:xfrm>
          <a:prstGeom prst="rect">
            <a:avLst/>
          </a:prstGeom>
        </p:spPr>
      </p:pic>
      <p:pic>
        <p:nvPicPr>
          <p:cNvPr id="8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1888"/>
            <a:ext cx="9108000" cy="68784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1888"/>
            <a:ext cx="9108000" cy="6878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1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367" y="4800600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D3D1CA-2564-46B2-8803-106C03D0038A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6" r:id="rId4"/>
    <p:sldLayoutId id="2147483654" r:id="rId5"/>
    <p:sldLayoutId id="214748365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t/url?url=http://www.symbols-n-emoticons.com/2013/12/winking-emoticon.html&amp;rct=j&amp;frm=1&amp;q=&amp;esrc=s&amp;sa=U&amp;ei=lkMRVfmDC8H-UO2XgcgG&amp;ved=0CBcQ9QEwATgU&amp;usg=AFQjCNGHhzK_WLjp5A12H2ejoVDf77j7nw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hyperlink" Target="http://www.google.pt/url?url=http://galeria.colorir.com/colegio/folha-de-papel-pintado-por-penguin-532300.html&amp;rct=j&amp;frm=1&amp;q=&amp;esrc=s&amp;sa=U&amp;ei=vT4RVcWuCsv3UtqugpgI&amp;ved=0CCsQ9QEwCw&amp;usg=AFQjCNEAhhK8XZivEwUcPOJJeFc0eUmRu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pt/url?url=https://labmidiacombr.wordpress.com/2014/05/13/mais-emoticons-por-favor/&amp;rct=j&amp;frm=1&amp;q=&amp;esrc=s&amp;sa=U&amp;ei=c0MRVcMBxq5Rir6AqA8&amp;ved=0CDMQ9QEwDw&amp;usg=AFQjCNFSFc74n0XRsfw_rooSRmhWTAr7Ig" TargetMode="External"/><Relationship Id="rId5" Type="http://schemas.openxmlformats.org/officeDocument/2006/relationships/image" Target="../media/image37.jpeg"/><Relationship Id="rId4" Type="http://schemas.openxmlformats.org/officeDocument/2006/relationships/hyperlink" Target="http://www.google.pt/url?url=http://www.highpeaksdigital.com/emarketing/engagement/email-marketing/&amp;rct=j&amp;frm=1&amp;q=&amp;esrc=s&amp;sa=U&amp;ei=Mz8RVaLPJIKwUdLYgOgC&amp;ved=0CDsQ9QEwEw&amp;usg=AFQjCNG_si8mrb9cimVtUeEdHFUiUgaOlA" TargetMode="External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\\Ptppicfs01.ptportugal.corppt.com\fundacaopt\DCEI\01.Educacao\01.Comunicar%20em%20Seguran&#231;a\2015_2016\APRESENTA&#199;&#213;ES%20PPT%202015_2016\ciberb1.wmv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5.jpeg"/><Relationship Id="rId4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Ptppicfs01.ptportugal.corppt.com\fundacaopt\DCEI\01.Educacao\01.Comunicar%20em%20Seguran&#231;a\2015_2016\APRESENTA&#199;&#213;ES%20PPT%202015_2016\GALERIA%20VIDEOS\ComunicarEmSeguranca_Fim.mov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juda.sapo.pt/pt-pt/security" TargetMode="External"/><Relationship Id="rId2" Type="http://schemas.openxmlformats.org/officeDocument/2006/relationships/hyperlink" Target="http://www.comunicaremseguranca.sapo.p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hyperlink" Target="http://www.psp.pt/Pages/defaultPSP.aspx" TargetMode="External"/><Relationship Id="rId4" Type="http://schemas.openxmlformats.org/officeDocument/2006/relationships/hyperlink" Target="http://www.internetsegura.p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file:///\\Ptppicfs01.ptportugal.corppt.com\fundacaopt\DCEI\01.Educacao\01.Comunicar%20em%20Seguran&#231;a\2015_2016\APRESENTA&#199;&#213;ES%20PPT%202015_2016\GALERIA%20VIDEOS\ComunicarEmSeguranca_Inicio.mov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google.pt/url?url=http://pt.wikirecent.com/topics/pesquisa/&amp;rct=j&amp;frm=1&amp;q=&amp;esrc=s&amp;sa=U&amp;ei=E0EQVbqED4vY7Aapq4C4Dg&amp;ved=0CBUQ9QEwAA&amp;usg=AFQjCNE4OQsG74oUpIy7rmgQw0Gy3Mj_lA" TargetMode="External"/><Relationship Id="rId18" Type="http://schemas.openxmlformats.org/officeDocument/2006/relationships/image" Target="../media/image23.jpeg"/><Relationship Id="rId3" Type="http://schemas.openxmlformats.org/officeDocument/2006/relationships/hyperlink" Target="http://www.google.pt/url?url=http://www.falamamae.com/o-que-voce-pode-fazer-em-casa-para-fortalecer-o-aprendizado-da-escola/blog_brincar-e-aprender/&amp;rct=j&amp;frm=1&amp;q=&amp;esrc=s&amp;sa=U&amp;ei=mD4QVZDyCMveU9u4gYAC&amp;ved=0CCMQ9QEwBw&amp;usg=AFQjCNHtC2SdFu7Ztwp_3dh8o16TVG-G9w" TargetMode="External"/><Relationship Id="rId7" Type="http://schemas.openxmlformats.org/officeDocument/2006/relationships/hyperlink" Target="http://www.google.pt/url?url=http://passatempo.ig.com.br/jogos/forca/&amp;rct=j&amp;frm=1&amp;q=&amp;esrc=s&amp;sa=U&amp;ei=aj8QVdfaGq2u7AaU-YHYDg&amp;ved=0CBkQ9QEwAjgU&amp;usg=AFQjCNEbdvrcVOq1G8JJEAvta38IYAAscQ" TargetMode="External"/><Relationship Id="rId12" Type="http://schemas.openxmlformats.org/officeDocument/2006/relationships/image" Target="../media/image20.jpeg"/><Relationship Id="rId17" Type="http://schemas.openxmlformats.org/officeDocument/2006/relationships/hyperlink" Target="http://www.google.pt/url?url=http://aprendercomputador.blogspot.com/2010/05/ver-filmes.html&amp;rct=j&amp;frm=1&amp;q=&amp;esrc=s&amp;sa=U&amp;ei=WUEQVbmMCZGw7Aal1IHQDw&amp;ved=0CCkQ9QEwCg&amp;usg=AFQjCNEoWMNxhsW-Rp25PjMdn47_29Cs-Q" TargetMode="External"/><Relationship Id="rId2" Type="http://schemas.openxmlformats.org/officeDocument/2006/relationships/image" Target="../media/image15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hyperlink" Target="http://www.google.pt/url?url=http://silvanalages.com.br/imagem-pessoal-redes-sociais/&amp;rct=j&amp;frm=1&amp;q=&amp;esrc=s&amp;sa=U&amp;ei=2EAQVcqAN-O07gbsqIDABg&amp;ved=0CBUQ9QEwAA&amp;usg=AFQjCNFBzKAVm8qF4M9CgGWQmKYH2Cuwpw" TargetMode="External"/><Relationship Id="rId5" Type="http://schemas.openxmlformats.org/officeDocument/2006/relationships/hyperlink" Target="http://www.google.pt/url?url=http://gestaodeconflitos.com.br/blog/index.php/tag/comunicar-se/&amp;rct=j&amp;frm=1&amp;q=&amp;esrc=s&amp;sa=U&amp;ei=CD8QVZHXFueV7AbPmIGgDw&amp;ved=0CCsQ9QEwCw&amp;usg=AFQjCNEqV2j7ej8DD3shwUzoOSgcw0Jt0g" TargetMode="External"/><Relationship Id="rId15" Type="http://schemas.openxmlformats.org/officeDocument/2006/relationships/hyperlink" Target="http://www.google.pt/url?url=http://pt.best-wallpaper.net/Baby-listen-to-music_2560x1600.html&amp;rct=j&amp;frm=1&amp;q=&amp;esrc=s&amp;sa=U&amp;ei=SEEQVfbcIuSy7Qaa3IC4Bw&amp;ved=0CBcQ9QEwAQ&amp;usg=AFQjCNERIQ1seRgtRvTRFw2zRLlqqvhqMA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google.pt/url?url=http://www.evolve.ie/10-inside-sales-tips-for-using-email-to-win-new-business-part-1/&amp;rct=j&amp;frm=1&amp;q=&amp;esrc=s&amp;sa=U&amp;ei=2T8QVZfDIInD7gb9n4DoCg&amp;ved=0CBUQ9QEwAA&amp;usg=AFQjCNGtaSSW1vpxV04qfZj7pCi_NyHMXw" TargetMode="External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pt/url?url=http://livresaber.sead.ufscar.br:8080/jspui/handle/123456789/1259&amp;rct=j&amp;frm=1&amp;q=&amp;esrc=s&amp;sa=U&amp;ei=sk8RVYa1EYOAUbXvgogD&amp;ved=0CCsQ9QEwCw&amp;usg=AFQjCNGA9uBbJS3U5gwWnnZiTst1oD8Q1Q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pt/url?sa=i&amp;rct=j&amp;q=&amp;esrc=s&amp;frm=1&amp;source=images&amp;cd=&amp;cad=rja&amp;uact=8&amp;ved=0CAcQjRw&amp;url=http://www.fotosimagens.net/chave.html&amp;ei=z79kVIHLBIO4PfuRgegO&amp;bvm=bv.79189006,d.ZWU&amp;psig=AFQjCNGtC5SiQdaBqbB-QIcqD3dPEHl8Ig&amp;ust=141597522955568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3.jpeg"/><Relationship Id="rId3" Type="http://schemas.openxmlformats.org/officeDocument/2006/relationships/hyperlink" Target="http://www.google.pt/url?sa=i&amp;rct=j&amp;q=&amp;esrc=s&amp;frm=1&amp;source=images&amp;cd=&amp;cad=rja&amp;uact=8&amp;ved=0CAcQjRw&amp;url=http://www.clker.com/clipart-9721.html&amp;ei=0cJkVPnEK4OXOJ-LgOAG&amp;bvm=bv.79189006,d.ZWU&amp;psig=AFQjCNGvj69AyPs_lTvQF4IbLVd6G0Kt7w&amp;ust=1415975884160419" TargetMode="External"/><Relationship Id="rId7" Type="http://schemas.openxmlformats.org/officeDocument/2006/relationships/hyperlink" Target="http://www.google.pt/url?url=http://www.njogos.com.br/jogar/1236/Jogos_Online_Patty_Panic/&amp;rct=j&amp;frm=1&amp;q=&amp;esrc=s&amp;sa=U&amp;ei=sFIRVePjEcX2Ur-ogrAK&amp;ved=0CB0Q9QEwBA&amp;usg=AFQjCNEJQ13qUfYJEiktRL7NXOxRUvhIBg" TargetMode="Externa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11" Type="http://schemas.openxmlformats.org/officeDocument/2006/relationships/hyperlink" Target="http://www.google.pt/url?url=http://inlpcenter.org/reclaiming-the-positive-emotions-of-life-10-day-email-coaching-program/&amp;rct=j&amp;frm=1&amp;q=&amp;esrc=s&amp;sa=U&amp;ei=LVMRVfXNOYrlUvfbgLAO&amp;ved=0CCcQ9QEwCQ&amp;usg=AFQjCNHf3kfQAI0RAQNb-rgVKfkPqQLN7Q" TargetMode="External"/><Relationship Id="rId5" Type="http://schemas.openxmlformats.org/officeDocument/2006/relationships/hyperlink" Target="http://www.google.pt/url?sa=i&amp;rct=j&amp;q=&amp;esrc=s&amp;frm=1&amp;source=images&amp;cd=&amp;cad=rja&amp;uact=8&amp;ved=0CAcQjRw&amp;url=http://www.sub100sistemas.com.br/sobre-a-sub100&amp;ei=LMVkVOq_FMnfOOPVgYgH&amp;psig=AFQjCNGvj69AyPs_lTvQF4IbLVd6G0Kt7w&amp;ust=1415975884160419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jpeg"/><Relationship Id="rId9" Type="http://schemas.openxmlformats.org/officeDocument/2006/relationships/hyperlink" Target="https://www.google.pt/url?url=https://pt-pt.facebook.com/&amp;rct=j&amp;frm=1&amp;q=&amp;esrc=s&amp;sa=U&amp;ei=2VIRVY7WEIrlUvfbgLAO&amp;ved=0CBUQ9QEwAA&amp;usg=AFQjCNHvCmvY-vnhYVgW8oJ5rjfD7imjW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url=http://www.220-electronics.com/panasonic-th-p50c10s-50-multi-system-plasma-tv.html&amp;rct=j&amp;frm=1&amp;q=&amp;esrc=s&amp;sa=U&amp;ei=FEMQVZXGLYy07ga2loEg&amp;ved=0CCkQ9QEwCg&amp;usg=AFQjCNE-rkXbyZ9PhhHMM-Ak5JVinrc7g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encrypted-tbn0.gstatic.com/images?q=tbn:ANd9GcT_zhULJXn9Ro2aUPGypzjHZEJEs01u8A29KrSTTqU4Z8iTdZcKvWGBtx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623" r="16386" b="4687"/>
          <a:stretch>
            <a:fillRect/>
          </a:stretch>
        </p:blipFill>
        <p:spPr bwMode="auto">
          <a:xfrm>
            <a:off x="395536" y="0"/>
            <a:ext cx="3600400" cy="3743598"/>
          </a:xfrm>
          <a:prstGeom prst="rect">
            <a:avLst/>
          </a:prstGeom>
          <a:noFill/>
        </p:spPr>
      </p:pic>
      <p:pic>
        <p:nvPicPr>
          <p:cNvPr id="14344" name="Picture 8" descr="https://encrypted-tbn3.gstatic.com/images?q=tbn:ANd9GcRSYZvxehoCpZn_nelh-mATkYIqEq82QVvT57OU-tizOWHhDHYnwRIuWs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3" y="303498"/>
            <a:ext cx="1285875" cy="692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1113588"/>
            <a:ext cx="30243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 smtClean="0">
                <a:solidFill>
                  <a:srgbClr val="0099AB"/>
                </a:solidFill>
              </a:rPr>
              <a:t>OLÁ…TENHO UM JOGO NOVO PARA TI!</a:t>
            </a:r>
          </a:p>
          <a:p>
            <a:pPr algn="just"/>
            <a:endParaRPr lang="pt-PT" sz="1400" b="1" dirty="0" smtClean="0">
              <a:solidFill>
                <a:srgbClr val="0099AB"/>
              </a:solidFill>
            </a:endParaRPr>
          </a:p>
          <a:p>
            <a:pPr algn="just"/>
            <a:r>
              <a:rPr lang="pt-PT" sz="1600" b="1" u="sng" dirty="0" smtClean="0">
                <a:solidFill>
                  <a:srgbClr val="0099AB"/>
                </a:solidFill>
              </a:rPr>
              <a:t>É UM PRESENTE…ABRE </a:t>
            </a:r>
            <a:r>
              <a:rPr lang="pt-PT" sz="1400" b="1" dirty="0" smtClean="0">
                <a:solidFill>
                  <a:srgbClr val="0099AB"/>
                </a:solidFill>
              </a:rPr>
              <a:t>!</a:t>
            </a:r>
          </a:p>
          <a:p>
            <a:pPr algn="just"/>
            <a:endParaRPr lang="pt-PT" sz="1400" b="1" dirty="0" smtClean="0">
              <a:solidFill>
                <a:srgbClr val="0099AB"/>
              </a:solidFill>
            </a:endParaRPr>
          </a:p>
          <a:p>
            <a:pPr algn="just"/>
            <a:r>
              <a:rPr lang="pt-PT" sz="1400" b="1" dirty="0" smtClean="0">
                <a:solidFill>
                  <a:srgbClr val="0099AB"/>
                </a:solidFill>
              </a:rPr>
              <a:t>ENVIA-ME UMA MENSAGEM COM O</a:t>
            </a:r>
          </a:p>
          <a:p>
            <a:pPr algn="just"/>
            <a:r>
              <a:rPr lang="pt-PT" sz="1400" b="1" u="sng" dirty="0" smtClean="0">
                <a:solidFill>
                  <a:srgbClr val="0099AB"/>
                </a:solidFill>
              </a:rPr>
              <a:t>TEU NOME, IDADE E CÓDIGO </a:t>
            </a:r>
            <a:r>
              <a:rPr lang="pt-PT" sz="1400" b="1" dirty="0" smtClean="0">
                <a:solidFill>
                  <a:srgbClr val="0099AB"/>
                </a:solidFill>
              </a:rPr>
              <a:t>PARA</a:t>
            </a:r>
          </a:p>
          <a:p>
            <a:pPr algn="just"/>
            <a:r>
              <a:rPr lang="pt-PT" sz="1400" b="1" dirty="0" smtClean="0">
                <a:solidFill>
                  <a:srgbClr val="0099AB"/>
                </a:solidFill>
              </a:rPr>
              <a:t>JOGARMOS JUNTOS!</a:t>
            </a:r>
          </a:p>
          <a:p>
            <a:pPr algn="just"/>
            <a:endParaRPr lang="pt-PT" sz="1400" b="1" dirty="0" smtClean="0">
              <a:solidFill>
                <a:srgbClr val="0099AB"/>
              </a:solidFill>
            </a:endParaRPr>
          </a:p>
          <a:p>
            <a:pPr algn="r"/>
            <a:r>
              <a:rPr lang="pt-PT" sz="1400" b="1" dirty="0" smtClean="0">
                <a:solidFill>
                  <a:srgbClr val="0099AB"/>
                </a:solidFill>
              </a:rPr>
              <a:t>JOÃO </a:t>
            </a:r>
            <a:endParaRPr lang="pt-PT" sz="1400" b="1" dirty="0">
              <a:solidFill>
                <a:srgbClr val="0099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7456" y="249493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E AGORA…O QUE FAZES?!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329614"/>
            <a:ext cx="41440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Responder ao email e dar o que pede.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Abrir o anexo e começar a jogar.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Falar com os pais sobre esta mensagem.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Enviar a mensagem para os meus amigos. 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responder.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6" name="Picture 10" descr="https://encrypted-tbn0.gstatic.com/images?q=tbn:ANd9GcSQ4hylYGyjl9IAdJUBoDjdqwBfqimBULBnKugXzRlVhg9daCoTLhIsz1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489852"/>
            <a:ext cx="1390650" cy="771526"/>
          </a:xfrm>
          <a:prstGeom prst="rect">
            <a:avLst/>
          </a:prstGeom>
          <a:noFill/>
        </p:spPr>
      </p:pic>
      <p:pic>
        <p:nvPicPr>
          <p:cNvPr id="14348" name="Picture 12" descr="https://encrypted-tbn2.gstatic.com/images?q=tbn:ANd9GcQ-7mLaGNYKUTgHJh12oxEuoarmbt6oP4c-nXU-XJWnKzZoivFmE5e07NQ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653648"/>
            <a:ext cx="360040" cy="27003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4211960" y="1423337"/>
            <a:ext cx="144016" cy="108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4" name="Oval 13"/>
          <p:cNvSpPr/>
          <p:nvPr/>
        </p:nvSpPr>
        <p:spPr>
          <a:xfrm>
            <a:off x="4211960" y="1887674"/>
            <a:ext cx="144016" cy="108012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5" name="Oval 14"/>
          <p:cNvSpPr/>
          <p:nvPr/>
        </p:nvSpPr>
        <p:spPr>
          <a:xfrm>
            <a:off x="4211960" y="2391730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6" name="Oval 15"/>
          <p:cNvSpPr/>
          <p:nvPr/>
        </p:nvSpPr>
        <p:spPr>
          <a:xfrm>
            <a:off x="4211960" y="2895786"/>
            <a:ext cx="144016" cy="108012"/>
          </a:xfrm>
          <a:prstGeom prst="ellipse">
            <a:avLst/>
          </a:prstGeom>
          <a:solidFill>
            <a:srgbClr val="3B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18" name="Oval 17"/>
          <p:cNvSpPr/>
          <p:nvPr/>
        </p:nvSpPr>
        <p:spPr>
          <a:xfrm>
            <a:off x="4211960" y="3399842"/>
            <a:ext cx="144016" cy="108012"/>
          </a:xfrm>
          <a:prstGeom prst="ellipse">
            <a:avLst/>
          </a:prstGeom>
          <a:solidFill>
            <a:srgbClr val="C90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26" name="Rectangle 25"/>
          <p:cNvSpPr/>
          <p:nvPr/>
        </p:nvSpPr>
        <p:spPr>
          <a:xfrm>
            <a:off x="899592" y="555526"/>
            <a:ext cx="824440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abrir mensagens de pessoas que não conheces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responder a mensagens de pessoas que não conheces</a:t>
            </a:r>
          </a:p>
          <a:p>
            <a:pPr lvl="0"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dar os dados pessoais – nome, email, idade, morada, escola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enviar o email para outra pessoas</a:t>
            </a:r>
          </a:p>
          <a:p>
            <a:pPr lvl="0"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carregar em links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abrir anexos</a:t>
            </a:r>
          </a:p>
          <a:p>
            <a:pPr lvl="0"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9552" y="987574"/>
            <a:ext cx="165895" cy="108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28" name="Oval 27"/>
          <p:cNvSpPr/>
          <p:nvPr/>
        </p:nvSpPr>
        <p:spPr>
          <a:xfrm>
            <a:off x="539552" y="1527634"/>
            <a:ext cx="165895" cy="1080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dirty="0">
              <a:solidFill>
                <a:srgbClr val="E7B012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9552" y="2139702"/>
            <a:ext cx="165895" cy="108012"/>
          </a:xfrm>
          <a:prstGeom prst="ellipse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0" name="Oval 29"/>
          <p:cNvSpPr/>
          <p:nvPr/>
        </p:nvSpPr>
        <p:spPr>
          <a:xfrm>
            <a:off x="539552" y="3939902"/>
            <a:ext cx="165895" cy="108012"/>
          </a:xfrm>
          <a:prstGeom prst="ellipse">
            <a:avLst/>
          </a:prstGeom>
          <a:solidFill>
            <a:srgbClr val="C90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1" name="Oval 30"/>
          <p:cNvSpPr/>
          <p:nvPr/>
        </p:nvSpPr>
        <p:spPr>
          <a:xfrm>
            <a:off x="539552" y="2787774"/>
            <a:ext cx="165895" cy="108012"/>
          </a:xfrm>
          <a:prstGeom prst="ellipse">
            <a:avLst/>
          </a:prstGeom>
          <a:solidFill>
            <a:srgbClr val="3B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2" name="Oval 31"/>
          <p:cNvSpPr/>
          <p:nvPr/>
        </p:nvSpPr>
        <p:spPr>
          <a:xfrm>
            <a:off x="539552" y="3363838"/>
            <a:ext cx="165895" cy="1080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sp>
        <p:nvSpPr>
          <p:cNvPr id="33" name="TextBox 32"/>
          <p:cNvSpPr txBox="1"/>
          <p:nvPr/>
        </p:nvSpPr>
        <p:spPr>
          <a:xfrm>
            <a:off x="179512" y="50455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 Lembra-te…</a:t>
            </a:r>
          </a:p>
        </p:txBody>
      </p:sp>
      <p:sp>
        <p:nvSpPr>
          <p:cNvPr id="2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10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CYBERBULLYING…Sabes o que é?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699542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Forma indireta de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agressão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>
              <a:buFont typeface="Courier New" pitchFamily="49" charset="0"/>
              <a:buChar char="o"/>
            </a:pP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 agressor utiliza a </a:t>
            </a:r>
            <a:r>
              <a:rPr lang="pt-PT" sz="16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Internet, telemóveis, redes sociais, </a:t>
            </a:r>
            <a:r>
              <a:rPr lang="pt-PT" sz="1600" b="1" i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chat</a:t>
            </a:r>
            <a:r>
              <a:rPr lang="pt-PT" sz="1600" b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PT" sz="1600" b="1" i="1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email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para se manter no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anonimato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8288" indent="-268288">
              <a:buFont typeface="Courier New" pitchFamily="49" charset="0"/>
              <a:buChar char="o"/>
            </a:pPr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>
              <a:buFont typeface="Courier New" pitchFamily="49" charset="0"/>
              <a:buChar char="o"/>
            </a:pP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Torna-se </a:t>
            </a:r>
            <a:r>
              <a:rPr lang="pt-PT" sz="16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público rapidamente 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devido à rapidez dos meios tecnológicos.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555" y="2445736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Sabes o que fazer?</a:t>
            </a:r>
            <a:endParaRPr lang="pt-PT" sz="2400" dirty="0">
              <a:solidFill>
                <a:srgbClr val="BED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915816" y="2211710"/>
            <a:ext cx="5911899" cy="1985159"/>
          </a:xfrm>
          <a:prstGeom prst="wedgeRectCallout">
            <a:avLst>
              <a:gd name="adj1" fmla="val -58421"/>
              <a:gd name="adj2" fmla="val 3768"/>
            </a:avLst>
          </a:prstGeom>
          <a:ln>
            <a:solidFill>
              <a:srgbClr val="BED60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600" b="1" u="sng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Reportar o abuso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responder ao agressor.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Falar com os pais, professores ou alguém mais velho que possa ajudar.</a:t>
            </a:r>
          </a:p>
          <a:p>
            <a:pPr marL="342900" indent="22225">
              <a:lnSpc>
                <a:spcPct val="150000"/>
              </a:lnSpc>
              <a:spcBef>
                <a:spcPts val="600"/>
              </a:spcBef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Guardar mensagens ou fotografias que podem servir como prova.</a:t>
            </a:r>
          </a:p>
        </p:txBody>
      </p:sp>
      <p:pic>
        <p:nvPicPr>
          <p:cNvPr id="9" name="Picture 8" descr="Masc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003798"/>
            <a:ext cx="1008112" cy="1386637"/>
          </a:xfrm>
          <a:prstGeom prst="rect">
            <a:avLst/>
          </a:prstGeom>
        </p:spPr>
      </p:pic>
      <p:sp>
        <p:nvSpPr>
          <p:cNvPr id="12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11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encrypted-tbn0.gstatic.com/images?q=tbn:ANd9GcQ_f8r06j7M-cE229xRyIn092U-a3MMPUBzywG27SM5pUtyg3QEd3Nds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99542"/>
            <a:ext cx="6594593" cy="3544598"/>
          </a:xfrm>
          <a:prstGeom prst="rect">
            <a:avLst/>
          </a:prstGeom>
          <a:noFill/>
        </p:spPr>
      </p:pic>
      <p:pic>
        <p:nvPicPr>
          <p:cNvPr id="4" name="ciberb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835697" y="807553"/>
            <a:ext cx="5376597" cy="3024336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12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13</a:t>
            </a:fld>
            <a:endParaRPr lang="pt-PT" sz="1100" dirty="0"/>
          </a:p>
        </p:txBody>
      </p:sp>
      <p:pic>
        <p:nvPicPr>
          <p:cNvPr id="4" name="ComunicarEmSeguranca_Fim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195486"/>
            <a:ext cx="5472608" cy="4104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"/>
            <a:ext cx="720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Mais informações em:</a:t>
            </a:r>
          </a:p>
          <a:p>
            <a:endParaRPr lang="pt-PT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763688" y="771550"/>
            <a:ext cx="7182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SITE | </a:t>
            </a:r>
            <a:r>
              <a:rPr lang="pt-PT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  <a:hlinkClick r:id="rId2"/>
              </a:rPr>
              <a:t>www.comunicaremseguranca.sapo.pt</a:t>
            </a:r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SAPO | </a:t>
            </a:r>
            <a:r>
              <a:rPr lang="pt-PT" u="sng" dirty="0" smtClean="0">
                <a:latin typeface="Arial" pitchFamily="34" charset="0"/>
                <a:cs typeface="Arial" pitchFamily="34" charset="0"/>
                <a:hlinkClick r:id="rId3"/>
              </a:rPr>
              <a:t>http://ajuda.sapo.pt/pt-pt/security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 Segura | </a:t>
            </a:r>
            <a:r>
              <a:rPr lang="pt-PT" dirty="0" smtClean="0">
                <a:latin typeface="Arial" pitchFamily="34" charset="0"/>
                <a:cs typeface="Arial" pitchFamily="34" charset="0"/>
                <a:hlinkClick r:id="rId4"/>
              </a:rPr>
              <a:t>http://www.internetsegura.pt/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PSP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http://www.psp.pt/Pages/defaultPSP.aspx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l="1573" r="615" b="2325"/>
          <a:stretch>
            <a:fillRect/>
          </a:stretch>
        </p:blipFill>
        <p:spPr bwMode="auto">
          <a:xfrm>
            <a:off x="5436096" y="3651870"/>
            <a:ext cx="3432980" cy="12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2</a:t>
            </a:fld>
            <a:endParaRPr lang="pt-PT" sz="1100" dirty="0"/>
          </a:p>
        </p:txBody>
      </p:sp>
      <p:pic>
        <p:nvPicPr>
          <p:cNvPr id="4" name="ComunicarEmSeguranca_Inicio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339502"/>
            <a:ext cx="5280587" cy="396044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0455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Usas a Internet para quê?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9" y="3327834"/>
            <a:ext cx="1361247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s://encrypted-tbn0.gstatic.com/images?q=tbn:ANd9GcTwyZwa1RZwswVvSG-BMGt6tylkUdnmE1HYqBCGI6JrHls6juqDD9rKM73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31590"/>
            <a:ext cx="1488165" cy="111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98757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Aprender</a:t>
            </a:r>
            <a:endParaRPr lang="pt-PT" sz="28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s://encrypted-tbn1.gstatic.com/images?q=tbn:ANd9GcRTey_iP_fkAaPBfHytg-8B_OVDLLt7WMWa8s8NukThx-ySlSU-A_M9Re_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5" y="1707654"/>
            <a:ext cx="242832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347864" y="116759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C90062"/>
                </a:solidFill>
                <a:latin typeface="Arial" pitchFamily="34" charset="0"/>
                <a:cs typeface="Arial" pitchFamily="34" charset="0"/>
              </a:rPr>
              <a:t>Comunicar</a:t>
            </a:r>
            <a:endParaRPr lang="pt-PT" sz="2800" dirty="0">
              <a:solidFill>
                <a:srgbClr val="C9006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 descr="https://encrypted-tbn0.gstatic.com/images?q=tbn:ANd9GcSjOfmI9b_Rb9c53V3gu-iSCIqL8LqIbBjyfx2n2DshHBuIMEDasPQpu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635646"/>
            <a:ext cx="1623311" cy="918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6444206" y="11495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Jogar</a:t>
            </a:r>
            <a:endParaRPr lang="pt-PT" sz="28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3" y="284178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Descobrir</a:t>
            </a:r>
            <a:endParaRPr lang="pt-PT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8" name="Picture 14" descr="https://encrypted-tbn1.gstatic.com/images?q=tbn:ANd9GcTmmweQ7zXi6ECoxF0FhGuCwV1R2-FuHxifqace2bTnQVexO271Er1hzDB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2841780"/>
            <a:ext cx="1080120" cy="729082"/>
          </a:xfrm>
          <a:prstGeom prst="rect">
            <a:avLst/>
          </a:prstGeom>
          <a:noFill/>
        </p:spPr>
      </p:pic>
      <p:pic>
        <p:nvPicPr>
          <p:cNvPr id="6162" name="Picture 18" descr="https://encrypted-tbn3.gstatic.com/images?q=tbn:ANd9GcRo9Gx1ipjd_jjrcbYVJB_vsq7wa9ivHxRlsRQVTlZHNnWFKTXApMLvQk9u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2895787"/>
            <a:ext cx="1072457" cy="756083"/>
          </a:xfrm>
          <a:prstGeom prst="rect">
            <a:avLst/>
          </a:prstGeom>
          <a:noFill/>
        </p:spPr>
      </p:pic>
      <p:pic>
        <p:nvPicPr>
          <p:cNvPr id="6166" name="Picture 22" descr="https://encrypted-tbn0.gstatic.com/images?q=tbn:ANd9GcRmUssCUBhfbov8SKO8hiYB_Ig25c8MVgS8zWtzjxXoXVXRq7sAgxPLgO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36" y="3219822"/>
            <a:ext cx="1104900" cy="828676"/>
          </a:xfrm>
          <a:prstGeom prst="rect">
            <a:avLst/>
          </a:prstGeom>
          <a:noFill/>
        </p:spPr>
      </p:pic>
      <p:pic>
        <p:nvPicPr>
          <p:cNvPr id="6170" name="Picture 26" descr="https://encrypted-tbn3.gstatic.com/images?q=tbn:ANd9GcRrtGkaJmLE758dopfdPurFtKACtFASZrLnowKqmvnPiEiB1Kt0I4M_5-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3848" y="3700437"/>
            <a:ext cx="1428750" cy="671513"/>
          </a:xfrm>
          <a:prstGeom prst="rect">
            <a:avLst/>
          </a:prstGeom>
          <a:noFill/>
        </p:spPr>
      </p:pic>
      <p:pic>
        <p:nvPicPr>
          <p:cNvPr id="6176" name="Picture 32" descr="https://encrypted-tbn2.gstatic.com/images?q=tbn:ANd9GcTYIyxgqsMBmaJ9BESd7uJuxakBRzVLDicxxb6TmwVqKrEZgWIWY_XoqE4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9675" y="3543859"/>
            <a:ext cx="1057275" cy="685801"/>
          </a:xfrm>
          <a:prstGeom prst="rect">
            <a:avLst/>
          </a:prstGeom>
          <a:noFill/>
        </p:spPr>
      </p:pic>
      <p:sp>
        <p:nvSpPr>
          <p:cNvPr id="17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3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7494"/>
            <a:ext cx="9324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Qual o 1.º passo quando ligas o Computador?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7" y="1419622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>
                <a:latin typeface="Arial" pitchFamily="34" charset="0"/>
                <a:cs typeface="Arial" pitchFamily="34" charset="0"/>
              </a:rPr>
              <a:t>Escrever a 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7" name="Picture 11" descr="https://encrypted-tbn0.gstatic.com/images?q=tbn:ANd9GcS2btPbWJiDwZKe3D88BXjdry2twqe-C11LhFz3Pi5KLe2gQyRx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259633" y="1959682"/>
            <a:ext cx="3594177" cy="140415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453162" y="2337724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5400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pt-PT" sz="5400" dirty="0">
              <a:solidFill>
                <a:srgbClr val="BED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51" name="Picture 15" descr="https://encrypted-tbn1.gstatic.com/images?q=tbn:ANd9GcTZGK3Wwcht3uNJQefcSHk06qCe8BIpsnPieZuYnpd7OQLlM2Zv6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2067694"/>
            <a:ext cx="1037736" cy="1188132"/>
          </a:xfrm>
          <a:prstGeom prst="rect">
            <a:avLst/>
          </a:prstGeom>
          <a:noFill/>
        </p:spPr>
      </p:pic>
      <p:pic>
        <p:nvPicPr>
          <p:cNvPr id="15366" name="Picture 6" descr="https://encrypted-tbn0.gstatic.com/images?q=tbn:ANd9GcSXtiLPQKFoNtqzaOhkOhtoK8T_jNohIJXkQh2Spj3xrOH3hF9Cf8A8Cl7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1713"/>
          <a:stretch>
            <a:fillRect/>
          </a:stretch>
        </p:blipFill>
        <p:spPr bwMode="auto">
          <a:xfrm>
            <a:off x="6588224" y="1851670"/>
            <a:ext cx="1378360" cy="144740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4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7" y="33469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Como ter uma </a:t>
            </a:r>
            <a:r>
              <a:rPr lang="pt-PT" sz="3600" i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 Segura?</a:t>
            </a:r>
            <a:endParaRPr lang="pt-PT" sz="36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99592" y="789552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Mais de 8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letras, números ou símbolos.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utilizar nomes próprios ou de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familiares.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colocar só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números.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utilizar datas de nascimento, nome da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escola.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lnSpc>
                <a:spcPct val="150000"/>
              </a:lnSpc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Combinar letras maiúsculas, minúsculas, números e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símbolos especiais (!"#$%&amp;).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957989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1534053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2038109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2643758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7" y="3190237"/>
            <a:ext cx="423489" cy="31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5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0"/>
            <a:ext cx="689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Vamos criar novas </a:t>
            </a:r>
            <a:r>
              <a:rPr lang="pt-PT" sz="3600" i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passwords</a:t>
            </a:r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pt-PT" sz="36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3600" y="85313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£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$0</a:t>
            </a:r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universo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!@0</a:t>
            </a:r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avião</a:t>
            </a:r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encrypted-tbn2.gstatic.com/images?q=tbn:ANd9GcRLlby2xDqTl5Rmhk4Is5vUlJ97hc8qAsPE5eCL5i0NPmQI6NW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15566"/>
            <a:ext cx="576064" cy="60972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827584" y="84355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u="sng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Substituir letras por caracteres especiais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71800" y="843558"/>
            <a:ext cx="5256584" cy="936104"/>
          </a:xfrm>
          <a:prstGeom prst="rect">
            <a:avLst/>
          </a:prstGeom>
          <a:noFill/>
          <a:ln w="19050">
            <a:solidFill>
              <a:srgbClr val="BED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angle 22"/>
          <p:cNvSpPr/>
          <p:nvPr/>
        </p:nvSpPr>
        <p:spPr>
          <a:xfrm>
            <a:off x="2879304" y="843558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b="1" dirty="0" err="1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b="1" dirty="0" err="1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= ananás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PT" b="1" dirty="0" err="1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b="1" dirty="0" err="1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nj</a:t>
            </a:r>
            <a:r>
              <a:rPr lang="pt-PT" b="1" dirty="0" smtClean="0">
                <a:solidFill>
                  <a:srgbClr val="BED600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= laranja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5575" y="3039803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Palavras-chave diferentes para vários acessos </a:t>
            </a:r>
          </a:p>
        </p:txBody>
      </p:sp>
      <p:pic>
        <p:nvPicPr>
          <p:cNvPr id="11268" name="Picture 4" descr="https://encrypted-tbn2.gstatic.com/images?q=tbn:ANd9GcTvdoiZMezfVpJ0AQb0TCep470DVAktbKUnwqegu27JrdBBkJK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3057804"/>
            <a:ext cx="804651" cy="70207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807296" y="3111810"/>
            <a:ext cx="5184576" cy="118813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angle 26"/>
          <p:cNvSpPr/>
          <p:nvPr/>
        </p:nvSpPr>
        <p:spPr>
          <a:xfrm>
            <a:off x="2843808" y="3105778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Jogo                 Email </a:t>
            </a: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43600" y="1945452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encrypted-tbn0.gstatic.com/images?q=tbn:ANd9GcRvwxW39KM1QKqDivAnd-EwHM5-6pEWERfN7kuTFDVYXCH7U02Uv4CX6w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5609" y="3111810"/>
            <a:ext cx="594449" cy="432048"/>
          </a:xfrm>
          <a:prstGeom prst="rect">
            <a:avLst/>
          </a:prstGeom>
          <a:noFill/>
        </p:spPr>
      </p:pic>
      <p:pic>
        <p:nvPicPr>
          <p:cNvPr id="12292" name="Picture 4" descr="https://encrypted-tbn2.gstatic.com/images?q=tbn:ANd9GcQ3UGrD1jVMVuhElurVL4rgLvMW77L7szNdJ6-kDHjVXAt1ioR6haXOHQ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75449" y="3138011"/>
            <a:ext cx="360040" cy="270030"/>
          </a:xfrm>
          <a:prstGeom prst="rect">
            <a:avLst/>
          </a:prstGeom>
          <a:noFill/>
        </p:spPr>
      </p:pic>
      <p:pic>
        <p:nvPicPr>
          <p:cNvPr id="12294" name="Picture 6" descr="https://encrypted-tbn1.gstatic.com/images?q=tbn:ANd9GcQbqy-I_LDSGd26xV5yPYrOPcIIVGGo3XvT5ex6m4QfiudBxSbcF5V_WH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3801" y="3084005"/>
            <a:ext cx="576064" cy="52277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952328" y="3678071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latin typeface="Arial" pitchFamily="34" charset="0"/>
                <a:cs typeface="Arial" pitchFamily="34" charset="0"/>
              </a:rPr>
              <a:t>@n@n@s</a:t>
            </a:r>
            <a:r>
              <a:rPr lang="pt-PT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PT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@n@n@s</a:t>
            </a:r>
            <a:r>
              <a:rPr lang="pt-PT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sb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PT" b="1" dirty="0" err="1" smtClean="0">
                <a:latin typeface="Arial" pitchFamily="34" charset="0"/>
                <a:cs typeface="Arial" pitchFamily="34" charset="0"/>
              </a:rPr>
              <a:t>@n@n@s</a:t>
            </a:r>
            <a:r>
              <a:rPr lang="pt-PT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PT" dirty="0" smtClean="0">
              <a:solidFill>
                <a:srgbClr val="0070C0"/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91880" y="3435846"/>
            <a:ext cx="0" cy="3780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327577" y="3462047"/>
            <a:ext cx="0" cy="3780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55769" y="3462047"/>
            <a:ext cx="0" cy="37804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302" name="Picture 14" descr="http://images.clipartlogo.com/files/ss/original/109/109442099/lightbulb-ideas.jpg"/>
          <p:cNvPicPr>
            <a:picLocks noChangeAspect="1" noChangeArrowheads="1"/>
          </p:cNvPicPr>
          <p:nvPr/>
        </p:nvPicPr>
        <p:blipFill>
          <a:blip r:embed="rId13" cstate="print"/>
          <a:srcRect t="34037" r="77320" b="33717"/>
          <a:stretch>
            <a:fillRect/>
          </a:stretch>
        </p:blipFill>
        <p:spPr bwMode="auto">
          <a:xfrm>
            <a:off x="35496" y="1977684"/>
            <a:ext cx="648072" cy="648072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827584" y="1823866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 palavra-chave       é uma</a:t>
            </a:r>
          </a:p>
          <a:p>
            <a:r>
              <a:rPr lang="pt-PT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Frase Mistério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807296" y="1923678"/>
            <a:ext cx="5184576" cy="972108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TextBox 40"/>
          <p:cNvSpPr txBox="1"/>
          <p:nvPr/>
        </p:nvSpPr>
        <p:spPr>
          <a:xfrm>
            <a:off x="2915816" y="1923678"/>
            <a:ext cx="4634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 e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sb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oa             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Mrmlsb2015!</a:t>
            </a:r>
          </a:p>
          <a:p>
            <a:endParaRPr lang="pt-PT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nf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P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pt-PT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Ouoeia2015!</a:t>
            </a:r>
            <a:endParaRPr lang="pt-PT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148064" y="2139702"/>
            <a:ext cx="50405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076056" y="2715766"/>
            <a:ext cx="50405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6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30" grpId="0"/>
      <p:bldP spid="39" grpId="0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4727848" cy="11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0135" y="41151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pt-PT" sz="20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081" y="48351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pt-P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6686" y="464468"/>
            <a:ext cx="41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PT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483518"/>
            <a:ext cx="41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627534"/>
            <a:ext cx="416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endParaRPr lang="pt-PT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483518"/>
            <a:ext cx="41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pt-PT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51520" y="1347614"/>
            <a:ext cx="867645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Clr>
                <a:srgbClr val="0099AB"/>
              </a:buClr>
              <a:buFont typeface="Wingdings" pitchFamily="2" charset="2"/>
              <a:buChar char="ü"/>
            </a:pPr>
            <a:r>
              <a:rPr lang="pt-PT" sz="1900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  A </a:t>
            </a:r>
            <a:r>
              <a:rPr lang="pt-PT" sz="1900" i="1" u="sng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900" u="sng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é só tua, não </a:t>
            </a:r>
            <a:r>
              <a:rPr lang="pt-PT" sz="1900" u="sng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a partilhes </a:t>
            </a:r>
            <a:r>
              <a:rPr lang="pt-PT" sz="1900" u="sng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com ninguém</a:t>
            </a:r>
            <a:r>
              <a:rPr lang="pt-PT" sz="1900" dirty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!  </a:t>
            </a:r>
          </a:p>
          <a:p>
            <a:pPr marL="182563" indent="-182563" algn="just">
              <a:buClr>
                <a:srgbClr val="0099AB"/>
              </a:buClr>
              <a:buFont typeface="Wingdings" pitchFamily="2" charset="2"/>
              <a:buChar char="ü"/>
            </a:pP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  <a:buFont typeface="Wingdings" pitchFamily="2" charset="2"/>
              <a:buChar char="ü"/>
            </a:pP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Não 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escrevas a </a:t>
            </a:r>
            <a:r>
              <a:rPr lang="pt-PT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em papéis, ficheiros ou contactos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 telemóvel.</a:t>
            </a:r>
          </a:p>
          <a:p>
            <a:pPr marL="182563" indent="-182563" algn="just">
              <a:buClr>
                <a:srgbClr val="0099AB"/>
              </a:buClr>
              <a:buFont typeface="Wingdings" pitchFamily="2" charset="2"/>
              <a:buChar char="ü"/>
            </a:pP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  <a:buFont typeface="Wingdings" pitchFamily="2" charset="2"/>
              <a:buChar char="ü"/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Altera 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PT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password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com frequência. Não escolhas a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opção “guardar </a:t>
            </a:r>
            <a:r>
              <a:rPr lang="pt-PT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password”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82563" indent="-182563" algn="just">
              <a:buClr>
                <a:srgbClr val="0099AB"/>
              </a:buClr>
              <a:buFont typeface="Wingdings" pitchFamily="2" charset="2"/>
              <a:buChar char="ü"/>
            </a:pP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  <a:buFont typeface="Wingdings" pitchFamily="2" charset="2"/>
              <a:buChar char="ü"/>
            </a:pP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Várias </a:t>
            </a:r>
            <a:r>
              <a:rPr lang="pt-PT" sz="1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passwords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para vários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acessos.</a:t>
            </a: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  <a:buFont typeface="Wingdings" pitchFamily="2" charset="2"/>
              <a:buChar char="ü"/>
            </a:pPr>
            <a:endParaRPr lang="pt-PT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just">
              <a:buClr>
                <a:srgbClr val="0099AB"/>
              </a:buClr>
              <a:buFont typeface="Wingdings" pitchFamily="2" charset="2"/>
              <a:buChar char="ü"/>
            </a:pP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Faz 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sempre </a:t>
            </a:r>
            <a:r>
              <a:rPr lang="pt-PT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LOGOUT </a:t>
            </a:r>
            <a:r>
              <a:rPr lang="pt-PT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ou SAIR.</a:t>
            </a:r>
          </a:p>
        </p:txBody>
      </p:sp>
      <p:sp>
        <p:nvSpPr>
          <p:cNvPr id="12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7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encrypted-tbn0.gstatic.com/images?q=tbn:ANd9GcQ_f8r06j7M-cE229xRyIn092U-a3MMPUBzywG27SM5pUtyg3QEd3Nds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771550"/>
            <a:ext cx="5904656" cy="3173756"/>
          </a:xfrm>
          <a:prstGeom prst="rect">
            <a:avLst/>
          </a:prstGeom>
          <a:noFill/>
        </p:spPr>
      </p:pic>
      <p:sp>
        <p:nvSpPr>
          <p:cNvPr id="4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8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9" y="681541"/>
            <a:ext cx="760015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dar dados pessoais (NOME, MORADA, TELEFONE,ESCOLA).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Aceitar pedidos de amizade apenas de pessoas que conheces.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falar com estranhos ou pessoas famosas.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Não falar com pessoas que dizem conhecer os pais.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Atenção às fotos que colocas na Internet! Pensa antes de postar!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Colocar fita-cola na câmara do computador. </a:t>
            </a:r>
          </a:p>
          <a:p>
            <a:endParaRPr lang="pt-PT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Ter o PERFIL PRIVADO nas Redes Sociais.</a:t>
            </a:r>
            <a:endParaRPr lang="pt-PT" sz="1600" dirty="0" smtClean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3478"/>
            <a:ext cx="8999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Na Internet deves ter os mesmos cuidados do dia a dia…..</a:t>
            </a:r>
          </a:p>
        </p:txBody>
      </p:sp>
      <p:sp>
        <p:nvSpPr>
          <p:cNvPr id="7" name="Oval 6"/>
          <p:cNvSpPr/>
          <p:nvPr/>
        </p:nvSpPr>
        <p:spPr>
          <a:xfrm>
            <a:off x="395536" y="800443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395536" y="1275606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395536" y="1779662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395536" y="2211710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Oval 13"/>
          <p:cNvSpPr/>
          <p:nvPr/>
        </p:nvSpPr>
        <p:spPr>
          <a:xfrm>
            <a:off x="395536" y="2715766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395536" y="3219822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val 15"/>
          <p:cNvSpPr/>
          <p:nvPr/>
        </p:nvSpPr>
        <p:spPr>
          <a:xfrm>
            <a:off x="395536" y="3723878"/>
            <a:ext cx="144016" cy="1080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Picture 16" descr="Masco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859782"/>
            <a:ext cx="1151727" cy="15841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67736" y="2139702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E7B012"/>
                </a:solidFill>
              </a:rPr>
              <a:t>Nunca sabes quem</a:t>
            </a:r>
          </a:p>
          <a:p>
            <a:pPr algn="ctr"/>
            <a:r>
              <a:rPr lang="pt-PT" sz="2000" b="1" dirty="0" smtClean="0">
                <a:solidFill>
                  <a:srgbClr val="E7B012"/>
                </a:solidFill>
              </a:rPr>
              <a:t> está do outro lado !</a:t>
            </a:r>
          </a:p>
        </p:txBody>
      </p:sp>
      <p:sp>
        <p:nvSpPr>
          <p:cNvPr id="19" name="Slide Number Placeholder 8"/>
          <p:cNvSpPr>
            <a:spLocks noGrp="1"/>
          </p:cNvSpPr>
          <p:nvPr/>
        </p:nvSpPr>
        <p:spPr>
          <a:xfrm>
            <a:off x="8737599" y="51470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9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592</Words>
  <Application>Microsoft Office PowerPoint</Application>
  <PresentationFormat>On-screen Show (16:9)</PresentationFormat>
  <Paragraphs>157</Paragraphs>
  <Slides>14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1 - Sessão para Educadores</dc:title>
  <dc:subject>Comunicar em Segurança 2014</dc:subject>
  <dc:creator>Joao Rodrigues</dc:creator>
  <cp:lastModifiedBy>p000000</cp:lastModifiedBy>
  <cp:revision>259</cp:revision>
  <dcterms:created xsi:type="dcterms:W3CDTF">2013-11-28T09:57:58Z</dcterms:created>
  <dcterms:modified xsi:type="dcterms:W3CDTF">2015-11-03T12:18:35Z</dcterms:modified>
</cp:coreProperties>
</file>