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16" r:id="rId3"/>
    <p:sldId id="305" r:id="rId4"/>
    <p:sldId id="311" r:id="rId5"/>
    <p:sldId id="307" r:id="rId6"/>
    <p:sldId id="312" r:id="rId7"/>
    <p:sldId id="301" r:id="rId8"/>
    <p:sldId id="293" r:id="rId9"/>
    <p:sldId id="294" r:id="rId10"/>
    <p:sldId id="308" r:id="rId11"/>
    <p:sldId id="296" r:id="rId12"/>
    <p:sldId id="313" r:id="rId13"/>
    <p:sldId id="289" r:id="rId14"/>
    <p:sldId id="309" r:id="rId15"/>
    <p:sldId id="295" r:id="rId16"/>
    <p:sldId id="297" r:id="rId17"/>
    <p:sldId id="315" r:id="rId18"/>
    <p:sldId id="317" r:id="rId19"/>
  </p:sldIdLst>
  <p:sldSz cx="9144000" cy="5143500" type="screen16x9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AB"/>
    <a:srgbClr val="E7B012"/>
    <a:srgbClr val="BED600"/>
    <a:srgbClr val="3BC2D7"/>
    <a:srgbClr val="C90062"/>
    <a:srgbClr val="6E258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3292" autoAdjust="0"/>
  </p:normalViewPr>
  <p:slideViewPr>
    <p:cSldViewPr>
      <p:cViewPr>
        <p:scale>
          <a:sx n="100" d="100"/>
          <a:sy n="100" d="100"/>
        </p:scale>
        <p:origin x="-288" y="-4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5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A5D4D-19C9-40A0-A16F-4273ABA2E0A8}" type="datetimeFigureOut">
              <a:rPr lang="pt-PT" smtClean="0"/>
              <a:pPr/>
              <a:t>03/11/2015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EA19F-BB87-4D15-8AF9-D9F9EB074F78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61B96-02AD-4665-AC17-63226AF533A7}" type="datetimeFigureOut">
              <a:rPr lang="pt-PT" smtClean="0"/>
              <a:pPr/>
              <a:t>03/11/2015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CCF52-204D-4FD9-9403-8245B4A56108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CCF52-204D-4FD9-9403-8245B4A56108}" type="slidenum">
              <a:rPr lang="pt-PT" smtClean="0"/>
              <a:pPr/>
              <a:t>1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CCF52-204D-4FD9-9403-8245B4A56108}" type="slidenum">
              <a:rPr lang="pt-PT" smtClean="0"/>
              <a:pPr/>
              <a:t>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Lucida Grande" pitchFamily="1" charset="0"/>
              <a:buAutoNum type="arabicPeriod"/>
            </a:pPr>
            <a:r>
              <a:rPr lang="pt-PT" sz="1400" b="0" dirty="0" smtClean="0">
                <a:solidFill>
                  <a:srgbClr val="0099AB"/>
                </a:solidFill>
                <a:latin typeface="Calibri" pitchFamily="34" charset="0"/>
              </a:rPr>
              <a:t>Paris</a:t>
            </a:r>
            <a:r>
              <a:rPr lang="pt-PT" sz="1400" b="0" baseline="0" dirty="0" smtClean="0">
                <a:solidFill>
                  <a:srgbClr val="0099AB"/>
                </a:solidFill>
                <a:latin typeface="Calibri" pitchFamily="34" charset="0"/>
              </a:rPr>
              <a:t> Brown, </a:t>
            </a:r>
            <a:r>
              <a:rPr lang="pt-PT" sz="1400" b="0" dirty="0" smtClean="0">
                <a:solidFill>
                  <a:srgbClr val="0099AB"/>
                </a:solidFill>
                <a:latin typeface="Calibri" pitchFamily="34" charset="0"/>
              </a:rPr>
              <a:t>aos 16 anos, foi 1ª Jovem britânica a ser eleita para o cargo ‘</a:t>
            </a:r>
            <a:r>
              <a:rPr lang="pt-PT" sz="1400" b="0" i="1" dirty="0" err="1" smtClean="0">
                <a:solidFill>
                  <a:srgbClr val="0099AB"/>
                </a:solidFill>
                <a:latin typeface="Calibri" pitchFamily="34" charset="0"/>
              </a:rPr>
              <a:t>Youth</a:t>
            </a:r>
            <a:r>
              <a:rPr lang="pt-PT" sz="1400" b="0" i="1" dirty="0" smtClean="0">
                <a:solidFill>
                  <a:srgbClr val="0099AB"/>
                </a:solidFill>
                <a:latin typeface="Calibri" pitchFamily="34" charset="0"/>
              </a:rPr>
              <a:t> </a:t>
            </a:r>
            <a:r>
              <a:rPr lang="pt-PT" sz="1400" b="0" i="1" dirty="0" err="1" smtClean="0">
                <a:solidFill>
                  <a:srgbClr val="0099AB"/>
                </a:solidFill>
                <a:latin typeface="Calibri" pitchFamily="34" charset="0"/>
              </a:rPr>
              <a:t>Police</a:t>
            </a:r>
            <a:r>
              <a:rPr lang="pt-PT" sz="1400" b="0" i="1" dirty="0" smtClean="0">
                <a:solidFill>
                  <a:srgbClr val="0099AB"/>
                </a:solidFill>
                <a:latin typeface="Calibri" pitchFamily="34" charset="0"/>
              </a:rPr>
              <a:t> Crime </a:t>
            </a:r>
            <a:r>
              <a:rPr lang="pt-PT" sz="1400" b="0" i="1" dirty="0" err="1" smtClean="0">
                <a:solidFill>
                  <a:srgbClr val="0099AB"/>
                </a:solidFill>
                <a:latin typeface="Calibri" pitchFamily="34" charset="0"/>
              </a:rPr>
              <a:t>Commissioner</a:t>
            </a:r>
            <a:r>
              <a:rPr lang="pt-PT" sz="1400" b="0" dirty="0" smtClean="0">
                <a:solidFill>
                  <a:srgbClr val="0099AB"/>
                </a:solidFill>
                <a:latin typeface="Calibri" pitchFamily="34" charset="0"/>
              </a:rPr>
              <a:t>’.</a:t>
            </a:r>
          </a:p>
          <a:p>
            <a:pPr marL="342900" indent="-342900">
              <a:lnSpc>
                <a:spcPct val="150000"/>
              </a:lnSpc>
              <a:buFont typeface="Lucida Grande" pitchFamily="1" charset="0"/>
              <a:buAutoNum type="arabicPeriod"/>
            </a:pPr>
            <a:r>
              <a:rPr lang="pt-PT" sz="1400" b="0" dirty="0" smtClean="0">
                <a:solidFill>
                  <a:srgbClr val="0099AB"/>
                </a:solidFill>
                <a:latin typeface="Calibri" pitchFamily="34" charset="0"/>
              </a:rPr>
              <a:t>Resigna antes de ocupar o lugar, por pressão dos </a:t>
            </a:r>
            <a:r>
              <a:rPr lang="pt-PT" sz="1400" b="0" i="1" dirty="0" smtClean="0">
                <a:solidFill>
                  <a:srgbClr val="0099AB"/>
                </a:solidFill>
                <a:latin typeface="Calibri" pitchFamily="34" charset="0"/>
              </a:rPr>
              <a:t>media</a:t>
            </a:r>
            <a:r>
              <a:rPr lang="pt-PT" sz="1400" b="0" dirty="0" smtClean="0">
                <a:solidFill>
                  <a:srgbClr val="0099AB"/>
                </a:solidFill>
                <a:latin typeface="Calibri" pitchFamily="34" charset="0"/>
              </a:rPr>
              <a:t>…</a:t>
            </a:r>
          </a:p>
          <a:p>
            <a:pPr marL="342900" indent="-342900">
              <a:lnSpc>
                <a:spcPct val="150000"/>
              </a:lnSpc>
              <a:buFont typeface="Lucida Grande" pitchFamily="1" charset="0"/>
              <a:buAutoNum type="arabicPeriod"/>
            </a:pPr>
            <a:r>
              <a:rPr lang="pt-PT" sz="1400" b="0" dirty="0" smtClean="0">
                <a:solidFill>
                  <a:srgbClr val="0099AB"/>
                </a:solidFill>
                <a:latin typeface="Calibri" pitchFamily="34" charset="0"/>
              </a:rPr>
              <a:t>São reveladas os seus comentários da sua conta de </a:t>
            </a:r>
            <a:r>
              <a:rPr lang="pt-PT" sz="1400" b="0" dirty="0" err="1" smtClean="0">
                <a:solidFill>
                  <a:srgbClr val="0099AB"/>
                </a:solidFill>
                <a:latin typeface="Calibri" pitchFamily="34" charset="0"/>
              </a:rPr>
              <a:t>twitter</a:t>
            </a:r>
            <a:r>
              <a:rPr lang="pt-PT" sz="1400" b="0" dirty="0" smtClean="0">
                <a:solidFill>
                  <a:srgbClr val="0099AB"/>
                </a:solidFill>
                <a:latin typeface="Calibri" pitchFamily="34" charset="0"/>
              </a:rPr>
              <a:t>, 2 anos antes: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LcPeriod"/>
            </a:pPr>
            <a:r>
              <a:rPr lang="pt-PT" sz="1400" b="0" dirty="0" smtClean="0">
                <a:solidFill>
                  <a:srgbClr val="0099AB"/>
                </a:solidFill>
                <a:latin typeface="Calibri" pitchFamily="34" charset="0"/>
              </a:rPr>
              <a:t>Homofóbicos…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LcPeriod"/>
            </a:pPr>
            <a:r>
              <a:rPr lang="pt-PT" sz="1400" b="0" dirty="0" smtClean="0">
                <a:solidFill>
                  <a:srgbClr val="0099AB"/>
                </a:solidFill>
                <a:latin typeface="Calibri" pitchFamily="34" charset="0"/>
              </a:rPr>
              <a:t>…Racistas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LcPeriod"/>
            </a:pPr>
            <a:r>
              <a:rPr lang="pt-PT" sz="1400" b="0" dirty="0" smtClean="0">
                <a:solidFill>
                  <a:srgbClr val="0099AB"/>
                </a:solidFill>
                <a:latin typeface="Calibri" pitchFamily="34" charset="0"/>
              </a:rPr>
              <a:t>…relativa ao uso de drogas…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LcPeriod"/>
            </a:pPr>
            <a:endParaRPr lang="pt-PT" sz="1400" b="0" dirty="0" smtClean="0">
              <a:solidFill>
                <a:srgbClr val="0099AB"/>
              </a:solidFill>
              <a:latin typeface="Calibri" pitchFamily="34" charset="0"/>
            </a:endParaRPr>
          </a:p>
          <a:p>
            <a:pPr marL="857250" lvl="1" indent="-400050">
              <a:lnSpc>
                <a:spcPct val="150000"/>
              </a:lnSpc>
              <a:buFont typeface="+mj-lt"/>
              <a:buAutoNum type="romanLcPeriod"/>
            </a:pPr>
            <a:endParaRPr lang="pt-PT" sz="1400" b="0" dirty="0" smtClean="0">
              <a:solidFill>
                <a:srgbClr val="0099AB"/>
              </a:solidFill>
              <a:latin typeface="Calibri" pitchFamily="34" charset="0"/>
            </a:endParaRPr>
          </a:p>
          <a:p>
            <a:endParaRPr lang="pt-PT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CCF52-204D-4FD9-9403-8245B4A56108}" type="slidenum">
              <a:rPr lang="pt-PT" smtClean="0"/>
              <a:pPr/>
              <a:t>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Filme </a:t>
            </a:r>
            <a:r>
              <a:rPr lang="pt-PT" dirty="0" err="1" smtClean="0"/>
              <a:t>intro</a:t>
            </a:r>
            <a:r>
              <a:rPr lang="pt-PT" dirty="0" smtClean="0"/>
              <a:t> </a:t>
            </a:r>
            <a:r>
              <a:rPr lang="pt-PT" dirty="0" err="1" smtClean="0"/>
              <a:t>like</a:t>
            </a:r>
            <a:r>
              <a:rPr lang="pt-PT" dirty="0" smtClean="0"/>
              <a:t> – 3 ciclo</a:t>
            </a:r>
          </a:p>
          <a:p>
            <a:r>
              <a:rPr lang="pt-PT" dirty="0" smtClean="0"/>
              <a:t>Filme Menina Palco – 2 ciclo</a:t>
            </a:r>
          </a:p>
          <a:p>
            <a:r>
              <a:rPr lang="pt-PT" dirty="0" smtClean="0"/>
              <a:t>Filme rapariga cara distorcida- 2 ciclo</a:t>
            </a:r>
          </a:p>
          <a:p>
            <a:endParaRPr lang="pt-PT" dirty="0" smtClean="0"/>
          </a:p>
          <a:p>
            <a:r>
              <a:rPr lang="pt-PT" dirty="0" smtClean="0"/>
              <a:t>Os filmes podem ser alterados de acordo com a turma.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CCF52-204D-4FD9-9403-8245B4A56108}" type="slidenum">
              <a:rPr lang="pt-PT" smtClean="0"/>
              <a:pPr/>
              <a:t>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CCF52-204D-4FD9-9403-8245B4A56108}" type="slidenum">
              <a:rPr lang="pt-PT" smtClean="0"/>
              <a:pPr/>
              <a:t>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Filme fim Comissario Segurança (2 ciclo) </a:t>
            </a:r>
          </a:p>
          <a:p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Filme </a:t>
            </a:r>
            <a:r>
              <a:rPr lang="pt-PT" dirty="0" err="1" smtClean="0"/>
              <a:t>inicico</a:t>
            </a:r>
            <a:r>
              <a:rPr lang="pt-PT" dirty="0" smtClean="0"/>
              <a:t> Comissario Segurança (2 ciclo) </a:t>
            </a:r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Pensa antes de colocar informação online! Tudo o que colocas</a:t>
            </a:r>
          </a:p>
          <a:p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online permanece lá e torna-se na tua pegada digital, que poderá</a:t>
            </a:r>
          </a:p>
          <a:p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 vista por qualquer pessoa. Lembra-te que algo que colocas</a:t>
            </a:r>
          </a:p>
          <a:p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online hoje poderá ser lido daqui a 5 ou 10 anos. Será que a tua</a:t>
            </a:r>
          </a:p>
          <a:p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pegada dará de ti a tua melhor imagem?</a:t>
            </a:r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5CCF52-204D-4FD9-9403-8245B4A56108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Vídeo das raparigas do </a:t>
            </a:r>
            <a:r>
              <a:rPr lang="pt-PT" dirty="0" err="1" smtClean="0"/>
              <a:t>paraguay</a:t>
            </a:r>
            <a:endParaRPr lang="pt-PT" dirty="0" smtClean="0"/>
          </a:p>
          <a:p>
            <a:r>
              <a:rPr lang="pt-PT" dirty="0" err="1" smtClean="0"/>
              <a:t>Video</a:t>
            </a:r>
            <a:r>
              <a:rPr lang="pt-PT" dirty="0" smtClean="0"/>
              <a:t> Sarah</a:t>
            </a:r>
          </a:p>
          <a:p>
            <a:r>
              <a:rPr lang="pt-PT" dirty="0" err="1" smtClean="0"/>
              <a:t>Video</a:t>
            </a:r>
            <a:r>
              <a:rPr lang="pt-PT" dirty="0" smtClean="0"/>
              <a:t> Simon</a:t>
            </a:r>
          </a:p>
          <a:p>
            <a:endParaRPr lang="pt-PT" dirty="0" smtClean="0"/>
          </a:p>
          <a:p>
            <a:r>
              <a:rPr lang="pt-PT" dirty="0" smtClean="0"/>
              <a:t>Poderá escolher o </a:t>
            </a:r>
            <a:r>
              <a:rPr lang="pt-PT" dirty="0" err="1" smtClean="0"/>
              <a:t>video</a:t>
            </a:r>
            <a:endParaRPr lang="pt-P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CCF52-204D-4FD9-9403-8245B4A56108}" type="slidenum">
              <a:rPr lang="pt-PT" smtClean="0"/>
              <a:pPr/>
              <a:t>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"/>
            <a:r>
              <a:rPr lang="pt-PT" sz="8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Ler o artigo de jornal do predador de </a:t>
            </a:r>
            <a:r>
              <a:rPr lang="pt-PT" sz="800" b="1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Facebook</a:t>
            </a:r>
            <a:r>
              <a:rPr lang="pt-PT" sz="8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fontAlgn="b"/>
            <a:endParaRPr lang="pt-PT" sz="8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fontAlgn="b"/>
            <a:r>
              <a:rPr lang="pt-PT" sz="8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1.300.000.000 -</a:t>
            </a:r>
            <a:r>
              <a:rPr lang="pt-PT" sz="8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 Número de utilizadores do </a:t>
            </a:r>
            <a:r>
              <a:rPr lang="pt-PT" sz="800" b="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Facebook</a:t>
            </a:r>
            <a:r>
              <a:rPr lang="pt-PT" sz="8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em todo o mundo. </a:t>
            </a:r>
          </a:p>
          <a:p>
            <a:pPr fontAlgn="b"/>
            <a:endParaRPr lang="pt-PT" sz="800" b="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fontAlgn="b"/>
            <a:r>
              <a:rPr lang="pt-PT" sz="800" b="1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Se fosse um pais o </a:t>
            </a:r>
            <a:r>
              <a:rPr lang="pt-PT" sz="800" b="1" kern="1200" dirty="0" err="1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Facebook</a:t>
            </a:r>
            <a:r>
              <a:rPr lang="pt-PT" sz="800" b="1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seria o terceiro no mundo ( China com 1,39 </a:t>
            </a:r>
            <a:r>
              <a:rPr lang="pt-PT" sz="800" b="1" kern="1200" dirty="0" err="1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India</a:t>
            </a:r>
            <a:r>
              <a:rPr lang="pt-PT" sz="800" b="1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 com 1,26)</a:t>
            </a:r>
          </a:p>
          <a:p>
            <a:pPr fontAlgn="b"/>
            <a:endParaRPr lang="pt-PT" sz="800" b="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pt-PT" sz="8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As crianças passam metade do tempo livre a ver televisão ou na internet. Mais concretamente, passam em média 21,5 horas por semana em frente à TV ou a navegar na </a:t>
            </a:r>
            <a:r>
              <a:rPr lang="pt-PT" sz="800" b="1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net</a:t>
            </a:r>
            <a:r>
              <a:rPr lang="pt-PT" sz="8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endParaRPr lang="pt-PT" sz="800" b="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pt-PT" sz="800" b="0" u="sng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Os portugueses que usam a internet estão ± 5h dia na </a:t>
            </a:r>
            <a:r>
              <a:rPr lang="pt-PT" sz="800" b="0" u="sng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net</a:t>
            </a:r>
            <a:r>
              <a:rPr lang="pt-PT" sz="800" b="0" u="sng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 ± 2,5h televisão</a:t>
            </a:r>
            <a:r>
              <a:rPr lang="pt-PT" sz="8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durante a semana</a:t>
            </a:r>
          </a:p>
          <a:p>
            <a:pPr fontAlgn="b"/>
            <a:endParaRPr lang="pt-PT" sz="800" b="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fontAlgn="b"/>
            <a:r>
              <a:rPr lang="pt-PT" sz="8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81.000.000 Número de perfis falsos.</a:t>
            </a:r>
          </a:p>
          <a:p>
            <a:pPr fontAlgn="b"/>
            <a:endParaRPr lang="pt-PT" sz="800" b="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marR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800" b="0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48% Percentagem de utilizadores entre os 18 e os 34 anos que </a:t>
            </a:r>
            <a:r>
              <a:rPr lang="pt-PT" sz="800" b="0" kern="1200" dirty="0" err="1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veem</a:t>
            </a:r>
            <a:r>
              <a:rPr lang="pt-PT" sz="800" b="0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o </a:t>
            </a:r>
            <a:r>
              <a:rPr lang="pt-PT" sz="800" b="0" kern="1200" dirty="0" err="1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Facebook</a:t>
            </a:r>
            <a:r>
              <a:rPr lang="pt-PT" sz="800" b="0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assim que a</a:t>
            </a:r>
            <a:r>
              <a:rPr lang="pt-PT" sz="8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cordam.</a:t>
            </a:r>
          </a:p>
          <a:p>
            <a:pPr fontAlgn="b"/>
            <a:endParaRPr lang="pt-PT" sz="800" b="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CCF52-204D-4FD9-9403-8245B4A56108}" type="slidenum">
              <a:rPr lang="pt-PT" smtClean="0"/>
              <a:pPr/>
              <a:t>10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Filme animação do </a:t>
            </a:r>
            <a:r>
              <a:rPr lang="pt-PT" dirty="0" err="1" smtClean="0"/>
              <a:t>Facebook</a:t>
            </a:r>
            <a:r>
              <a:rPr lang="pt-PT" dirty="0" smtClean="0"/>
              <a:t> – regras de segurança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CCF52-204D-4FD9-9403-8245B4A56108}" type="slidenum">
              <a:rPr lang="pt-PT" smtClean="0"/>
              <a:pPr/>
              <a:t>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g_capa.png"/>
          <p:cNvPicPr>
            <a:picLocks noChangeAspect="1"/>
          </p:cNvPicPr>
          <p:nvPr userDrawn="1"/>
        </p:nvPicPr>
        <p:blipFill>
          <a:blip r:embed="rId2" cstate="print">
            <a:lum bright="21000"/>
          </a:blip>
          <a:stretch>
            <a:fillRect/>
          </a:stretch>
        </p:blipFill>
        <p:spPr>
          <a:xfrm>
            <a:off x="0" y="0"/>
            <a:ext cx="9143997" cy="5143499"/>
          </a:xfrm>
          <a:prstGeom prst="rect">
            <a:avLst/>
          </a:prstGeom>
        </p:spPr>
      </p:pic>
      <p:pic>
        <p:nvPicPr>
          <p:cNvPr id="9" name="Picture 3" descr="D:\2015\Works\Fundação PT\Comunicar em segurança\Logo_capa.png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3563888" y="1135585"/>
            <a:ext cx="1914499" cy="2962847"/>
          </a:xfrm>
          <a:prstGeom prst="rect">
            <a:avLst/>
          </a:prstGeom>
          <a:noFill/>
        </p:spPr>
      </p:pic>
      <p:pic>
        <p:nvPicPr>
          <p:cNvPr id="10" name="Picture 9" descr="Policia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020272" y="267494"/>
            <a:ext cx="1008112" cy="224887"/>
          </a:xfrm>
          <a:prstGeom prst="rect">
            <a:avLst/>
          </a:prstGeom>
        </p:spPr>
      </p:pic>
      <p:pic>
        <p:nvPicPr>
          <p:cNvPr id="11" name="Picture 10" descr="fundação_pt_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940152" y="233891"/>
            <a:ext cx="864096" cy="266648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504" y="207361"/>
            <a:ext cx="936000" cy="28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6512" y="0"/>
            <a:ext cx="918051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65" tIns="78382" rIns="156765" bIns="78382" anchor="ctr"/>
          <a:lstStyle/>
          <a:p>
            <a:pPr algn="ctr" defTabSz="1567647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1" name="Rectangle 10"/>
          <p:cNvSpPr/>
          <p:nvPr userDrawn="1"/>
        </p:nvSpPr>
        <p:spPr>
          <a:xfrm>
            <a:off x="-36512" y="3738"/>
            <a:ext cx="1403648" cy="5143500"/>
          </a:xfrm>
          <a:prstGeom prst="rect">
            <a:avLst/>
          </a:prstGeom>
          <a:solidFill>
            <a:srgbClr val="009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65" tIns="78382" rIns="156765" bIns="78382" anchor="ctr"/>
          <a:lstStyle/>
          <a:p>
            <a:pPr algn="ctr" defTabSz="1567647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12" name="Picture 11" descr="Polici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7748" y="4370340"/>
            <a:ext cx="975600" cy="217634"/>
          </a:xfrm>
          <a:prstGeom prst="rect">
            <a:avLst/>
          </a:prstGeom>
        </p:spPr>
      </p:pic>
      <p:pic>
        <p:nvPicPr>
          <p:cNvPr id="13" name="Picture 12" descr="fundação_pt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0061" y="3938324"/>
            <a:ext cx="933287" cy="288000"/>
          </a:xfrm>
          <a:prstGeom prst="rect">
            <a:avLst/>
          </a:prstGeom>
        </p:spPr>
      </p:pic>
      <p:pic>
        <p:nvPicPr>
          <p:cNvPr id="14" name="Picture 3" descr="D:\2015\Works\Fundação PT\Comunicar em segurança\Powerpoint\Logo_capa_2.png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243428" y="227034"/>
            <a:ext cx="837528" cy="1296144"/>
          </a:xfrm>
          <a:prstGeom prst="rect">
            <a:avLst/>
          </a:prstGeom>
          <a:noFill/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4104" y="4726905"/>
            <a:ext cx="442392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ctr"/>
            <a:fld id="{A312949A-B767-4956-B2EB-F2D09C99677C}" type="slidenum">
              <a:rPr lang="pt-PT" smtClean="0"/>
              <a:pPr algn="ctr"/>
              <a:t>‹#›</a:t>
            </a:fld>
            <a:endParaRPr lang="pt-PT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731990"/>
            <a:ext cx="834450" cy="24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6512" y="0"/>
            <a:ext cx="9180512" cy="5143500"/>
          </a:xfrm>
          <a:prstGeom prst="rect">
            <a:avLst/>
          </a:prstGeom>
          <a:solidFill>
            <a:srgbClr val="009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65" tIns="78382" rIns="156765" bIns="78382" anchor="ctr"/>
          <a:lstStyle/>
          <a:p>
            <a:pPr algn="ctr" defTabSz="1567647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7" name="Rectangle 6"/>
          <p:cNvSpPr/>
          <p:nvPr userDrawn="1"/>
        </p:nvSpPr>
        <p:spPr>
          <a:xfrm>
            <a:off x="-36512" y="3738"/>
            <a:ext cx="140364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65" tIns="78382" rIns="156765" bIns="78382" anchor="ctr"/>
          <a:lstStyle/>
          <a:p>
            <a:pPr algn="ctr" defTabSz="1567647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8" name="Picture 8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972" y="195486"/>
            <a:ext cx="890656" cy="137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undação_pt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9957" y="3867894"/>
            <a:ext cx="933391" cy="288032"/>
          </a:xfrm>
          <a:prstGeom prst="rect">
            <a:avLst/>
          </a:prstGeom>
        </p:spPr>
      </p:pic>
      <p:pic>
        <p:nvPicPr>
          <p:cNvPr id="11" name="Picture 10" descr="Policia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87877" y="4299942"/>
            <a:ext cx="975471" cy="217605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4726905"/>
            <a:ext cx="442392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 algn="ctr"/>
            <a:fld id="{A312949A-B767-4956-B2EB-F2D09C99677C}" type="slidenum">
              <a:rPr lang="pt-PT" smtClean="0"/>
              <a:pPr algn="ctr"/>
              <a:t>‹#›</a:t>
            </a:fld>
            <a:endParaRPr lang="pt-PT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483"/>
          <a:stretch>
            <a:fillRect/>
          </a:stretch>
        </p:blipFill>
        <p:spPr bwMode="auto">
          <a:xfrm>
            <a:off x="179600" y="4768196"/>
            <a:ext cx="936016" cy="27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sco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4002" y="555526"/>
            <a:ext cx="1400446" cy="1926283"/>
          </a:xfrm>
          <a:prstGeom prst="rect">
            <a:avLst/>
          </a:prstGeom>
        </p:spPr>
      </p:pic>
      <p:pic>
        <p:nvPicPr>
          <p:cNvPr id="8" name="Picture 2" descr="\\Ptppicfs01.ptportugal.corppt.com\fundacaopt\DCEI\01.Educacao\01.Comunicar em Segurança\2015_2016\NOVA IMAGEM CS\RodapePowerPoint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53483"/>
            <a:ext cx="9108000" cy="68784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4834203"/>
            <a:ext cx="834450" cy="24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tppicfs01.ptportugal.corppt.com\fundacaopt\DCEI\01.Educacao\01.Comunicar em Segurança\2015_2016\NOVA IMAGEM CS\RodapePowerPoi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53483"/>
            <a:ext cx="9108000" cy="68784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4834203"/>
            <a:ext cx="834450" cy="24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4104" y="4726905"/>
            <a:ext cx="442392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ctr"/>
            <a:fld id="{A312949A-B767-4956-B2EB-F2D09C99677C}" type="slidenum">
              <a:rPr lang="pt-PT" smtClean="0"/>
              <a:pPr algn="ctr"/>
              <a:t>‹#›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8" r:id="rId2"/>
    <p:sldLayoutId id="2147483652" r:id="rId3"/>
    <p:sldLayoutId id="2147483655" r:id="rId4"/>
    <p:sldLayoutId id="2147483660" r:id="rId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t/url?sa=i&amp;rct=j&amp;q=&amp;esrc=s&amp;frm=1&amp;source=images&amp;cd=&amp;cad=rja&amp;uact=8&amp;ved=0CAcQjRw&amp;url=http://dibujosideiacriativa.blogspot.com/2013/09/desenho-colorido-meu-malvado-favorito_4955.html&amp;ei=YMhkVPrpMIKHO4DngMgC&amp;psig=AFQjCNGvj69AyPs_lTvQF4IbLVd6G0Kt7w&amp;ust=141597588416041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hyperlink" Target="http://www.google.pt/url?url=http://www.telegraph.co.uk/news/uknews/crime/9982146/Paris-Brown-Youth-police-commissioner-warns-of-dangers-of-social-networks-as-she-resigns-over-racist-tweets.html&amp;rct=j&amp;frm=1&amp;q=&amp;esrc=s&amp;sa=U&amp;ei=GzE2VZHwMoKR7AaXvYEo&amp;ved=0CB8Q9QEwBQ&amp;usg=AFQjCNEfKKdHkGhPPHoR1ao4bVST9yb4xA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t/url?url=http://www.220-electronics.com/panasonic-th-p50c10s-50-multi-system-plasma-tv.html&amp;rct=j&amp;frm=1&amp;q=&amp;esrc=s&amp;sa=U&amp;ei=FEMQVZXGLYy07ga2loEg&amp;ved=0CCkQ9QEwCg&amp;usg=AFQjCNE-rkXbyZ9PhhHMM-Ak5JVinrc7g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7.png"/><Relationship Id="rId7" Type="http://schemas.openxmlformats.org/officeDocument/2006/relationships/hyperlink" Target="http://www.google.pt/url?sa=i&amp;source=images&amp;cd=&amp;cad=rja&amp;uact=8&amp;ved=0CAgQjRw&amp;url=http://havidaemmarta.blogspot.com/2010_07_01_archive.html&amp;ei=zOplVIX8MMyxPMXQgcAB&amp;psig=AFQjCNGLCGc6_toTRW0tCyHjVCoJE5JE6w&amp;ust=141605178886810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hyperlink" Target="http://www.google.pt/url?url=http://www.topludi.pt/prevencao-rodoviaria/sentido-proibido&amp;rct=j&amp;frm=1&amp;q=&amp;esrc=s&amp;sa=U&amp;ei=VYARVeqVFcTiU4_TgLgJ&amp;ved=0CBkQ9QEwAg&amp;usg=AFQjCNGi6jCSnOlgZrPdFfqTbBjch7lF5Q" TargetMode="Externa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\\Ptppicfs01.ptportugal.corppt.com\fundacaopt\DCEI\01.Educacao\01.Comunicar%20em%20Seguran&#231;a\2015_2016\APRESENTA&#199;&#213;ES%20PPT%202015_2016\GALERIA%20VIDEOS\ComunicarEmSeguranca_Fim.mov" TargetMode="Externa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juda.sapo.pt/pt-pt/security" TargetMode="External"/><Relationship Id="rId2" Type="http://schemas.openxmlformats.org/officeDocument/2006/relationships/hyperlink" Target="http://www.comunicaremseguranca.sapo.p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hyperlink" Target="http://www.psp.pt/Pages/defaultPSP.aspx" TargetMode="External"/><Relationship Id="rId4" Type="http://schemas.openxmlformats.org/officeDocument/2006/relationships/hyperlink" Target="http://www.internetsegura.p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t/url?url=http://www.220-electronics.com/panasonic-th-p50c10s-50-multi-system-plasma-tv.html&amp;rct=j&amp;frm=1&amp;q=&amp;esrc=s&amp;sa=U&amp;ei=FEMQVZXGLYy07ga2loEg&amp;ved=0CCkQ9QEwCg&amp;usg=AFQjCNE-rkXbyZ9PhhHMM-Ak5JVinrc7g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google.pt/url?url=http://livresaber.sead.ufscar.br:8080/jspui/handle/123456789/1259&amp;rct=j&amp;frm=1&amp;q=&amp;esrc=s&amp;sa=U&amp;ei=sk8RVYa1EYOAUbXvgogD&amp;ved=0CCsQ9QEwCw&amp;usg=AFQjCNGA9uBbJS3U5gwWnnZiTst1oD8Q1Q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www.google.pt/url?sa=i&amp;rct=j&amp;q=&amp;esrc=s&amp;frm=1&amp;source=images&amp;cd=&amp;cad=rja&amp;uact=8&amp;ved=0CAcQjRw&amp;url=http://www.fotosimagens.net/chave.html&amp;ei=z79kVIHLBIO4PfuRgegO&amp;bvm=bv.79189006,d.ZWU&amp;psig=AFQjCNGtC5SiQdaBqbB-QIcqD3dPEHl8Ig&amp;ust=141597522955568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29.jpeg"/><Relationship Id="rId3" Type="http://schemas.openxmlformats.org/officeDocument/2006/relationships/hyperlink" Target="http://www.google.pt/url?sa=i&amp;rct=j&amp;q=&amp;esrc=s&amp;frm=1&amp;source=images&amp;cd=&amp;cad=rja&amp;uact=8&amp;ved=0CAcQjRw&amp;url=http://www.clker.com/clipart-9721.html&amp;ei=0cJkVPnEK4OXOJ-LgOAG&amp;bvm=bv.79189006,d.ZWU&amp;psig=AFQjCNGvj69AyPs_lTvQF4IbLVd6G0Kt7w&amp;ust=1415975884160419" TargetMode="External"/><Relationship Id="rId7" Type="http://schemas.openxmlformats.org/officeDocument/2006/relationships/hyperlink" Target="http://www.google.pt/url?url=http://www.njogos.com.br/jogar/1236/Jogos_Online_Patty_Panic/&amp;rct=j&amp;frm=1&amp;q=&amp;esrc=s&amp;sa=U&amp;ei=sFIRVePjEcX2Ur-ogrAK&amp;ved=0CB0Q9QEwBA&amp;usg=AFQjCNEJQ13qUfYJEiktRL7NXOxRUvhIBg" TargetMode="External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11" Type="http://schemas.openxmlformats.org/officeDocument/2006/relationships/hyperlink" Target="http://www.google.pt/url?url=http://inlpcenter.org/reclaiming-the-positive-emotions-of-life-10-day-email-coaching-program/&amp;rct=j&amp;frm=1&amp;q=&amp;esrc=s&amp;sa=U&amp;ei=LVMRVfXNOYrlUvfbgLAO&amp;ved=0CCcQ9QEwCQ&amp;usg=AFQjCNHf3kfQAI0RAQNb-rgVKfkPqQLN7Q" TargetMode="External"/><Relationship Id="rId5" Type="http://schemas.openxmlformats.org/officeDocument/2006/relationships/hyperlink" Target="http://www.google.pt/url?sa=i&amp;rct=j&amp;q=&amp;esrc=s&amp;frm=1&amp;source=images&amp;cd=&amp;cad=rja&amp;uact=8&amp;ved=0CAcQjRw&amp;url=http://www.sub100sistemas.com.br/sobre-a-sub100&amp;ei=LMVkVOq_FMnfOOPVgYgH&amp;psig=AFQjCNGvj69AyPs_lTvQF4IbLVd6G0Kt7w&amp;ust=1415975884160419" TargetMode="External"/><Relationship Id="rId10" Type="http://schemas.openxmlformats.org/officeDocument/2006/relationships/image" Target="../media/image27.png"/><Relationship Id="rId4" Type="http://schemas.openxmlformats.org/officeDocument/2006/relationships/image" Target="../media/image24.jpeg"/><Relationship Id="rId9" Type="http://schemas.openxmlformats.org/officeDocument/2006/relationships/hyperlink" Target="https://www.google.pt/url?url=https://pt-pt.facebook.com/&amp;rct=j&amp;frm=1&amp;q=&amp;esrc=s&amp;sa=U&amp;ei=2VIRVY7WEIrlUvfbgLAO&amp;ved=0CBUQ9QEwAA&amp;usg=AFQjCNHvCmvY-vnhYVgW8oJ5rjfD7imjW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Na Internet deves ter os mesmos cuidados</a:t>
            </a:r>
          </a:p>
          <a:p>
            <a:r>
              <a:rPr lang="pt-PT" sz="32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do dia a dia…</a:t>
            </a:r>
            <a:endParaRPr lang="pt-PT" sz="2800" dirty="0" smtClean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131590"/>
            <a:ext cx="76001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Não dar dados pessoais (NOME, MORADA, TELEFONE).</a:t>
            </a:r>
          </a:p>
          <a:p>
            <a:endParaRPr lang="pt-PT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Aceitar pedidos de amizade apenas de pessoas que conheces.</a:t>
            </a:r>
          </a:p>
          <a:p>
            <a:endParaRPr lang="pt-PT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Atenção às fotos que colocas na Internet! Pensa antes de postar!</a:t>
            </a:r>
          </a:p>
          <a:p>
            <a:endParaRPr lang="pt-PT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Não combinar encontros pela internet.</a:t>
            </a:r>
          </a:p>
          <a:p>
            <a:endParaRPr lang="pt-PT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Colocar fita-cola na câmara do computador. </a:t>
            </a:r>
          </a:p>
          <a:p>
            <a:endParaRPr lang="pt-PT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Ter o PERFIL PRIVADO nas Redes Sociais.</a:t>
            </a:r>
            <a:endParaRPr lang="pt-PT" dirty="0" smtClean="0">
              <a:solidFill>
                <a:srgbClr val="6E25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95536" y="1275606"/>
            <a:ext cx="144016" cy="1080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Oval 11"/>
          <p:cNvSpPr/>
          <p:nvPr/>
        </p:nvSpPr>
        <p:spPr>
          <a:xfrm>
            <a:off x="395536" y="1851670"/>
            <a:ext cx="144016" cy="1080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Oval 12"/>
          <p:cNvSpPr/>
          <p:nvPr/>
        </p:nvSpPr>
        <p:spPr>
          <a:xfrm>
            <a:off x="395536" y="2355726"/>
            <a:ext cx="144016" cy="1080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Oval 13"/>
          <p:cNvSpPr/>
          <p:nvPr/>
        </p:nvSpPr>
        <p:spPr>
          <a:xfrm>
            <a:off x="395536" y="2931790"/>
            <a:ext cx="144016" cy="1080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Oval 14"/>
          <p:cNvSpPr/>
          <p:nvPr/>
        </p:nvSpPr>
        <p:spPr>
          <a:xfrm>
            <a:off x="395536" y="3507854"/>
            <a:ext cx="144016" cy="1080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Oval Callout 15"/>
          <p:cNvSpPr/>
          <p:nvPr/>
        </p:nvSpPr>
        <p:spPr>
          <a:xfrm>
            <a:off x="6516216" y="2715766"/>
            <a:ext cx="2430505" cy="1188132"/>
          </a:xfrm>
          <a:prstGeom prst="wedgeEllipseCallout">
            <a:avLst/>
          </a:prstGeom>
          <a:solidFill>
            <a:srgbClr val="E7B012"/>
          </a:solidFill>
          <a:ln>
            <a:solidFill>
              <a:srgbClr val="E7B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/>
              <a:t>Nunca sabes</a:t>
            </a:r>
          </a:p>
          <a:p>
            <a:pPr algn="ctr"/>
            <a:r>
              <a:rPr lang="pt-PT" sz="2000" b="1" dirty="0" smtClean="0"/>
              <a:t>quem está</a:t>
            </a:r>
          </a:p>
          <a:p>
            <a:pPr algn="ctr"/>
            <a:r>
              <a:rPr lang="pt-PT" sz="2000" b="1" dirty="0" smtClean="0"/>
              <a:t>do outro lado!</a:t>
            </a:r>
            <a:endParaRPr lang="pt-PT" sz="1400" b="1" dirty="0"/>
          </a:p>
        </p:txBody>
      </p:sp>
      <p:pic>
        <p:nvPicPr>
          <p:cNvPr id="17" name="Picture 2" descr="https://encrypted-tbn1.gstatic.com/images?q=tbn:ANd9GcSxYyTI0-2nwOMnbD7l5Q18hFWji3e5hlJlYKJCYHiLxAsJ3E8iR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630"/>
          <a:stretch>
            <a:fillRect/>
          </a:stretch>
        </p:blipFill>
        <p:spPr bwMode="auto">
          <a:xfrm>
            <a:off x="5526850" y="3597865"/>
            <a:ext cx="1205391" cy="1115651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395536" y="4011910"/>
            <a:ext cx="144016" cy="1080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9" name="Picture 18" descr="Bloco01.JPG"/>
          <p:cNvPicPr>
            <a:picLocks noChangeAspect="1"/>
          </p:cNvPicPr>
          <p:nvPr/>
        </p:nvPicPr>
        <p:blipFill>
          <a:blip r:embed="rId5" cstate="print"/>
          <a:srcRect l="31073" t="12803" r="27089" b="14131"/>
          <a:stretch>
            <a:fillRect/>
          </a:stretch>
        </p:blipFill>
        <p:spPr>
          <a:xfrm>
            <a:off x="2431027" y="413287"/>
            <a:ext cx="3838209" cy="3769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>
                <a:lumMod val="9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Slide Number Placeholder 8"/>
          <p:cNvSpPr>
            <a:spLocks noGrp="1"/>
          </p:cNvSpPr>
          <p:nvPr/>
        </p:nvSpPr>
        <p:spPr>
          <a:xfrm>
            <a:off x="8676456" y="66452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mtClean="0"/>
              <a:pPr algn="ctr"/>
              <a:t>10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s://encrypted-tbn0.gstatic.com/images?q=tbn:ANd9GcQ_f8r06j7M-cE229xRyIn092U-a3MMPUBzywG27SM5pUtyg3QEd3Nds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699542"/>
            <a:ext cx="6336704" cy="3405982"/>
          </a:xfrm>
          <a:prstGeom prst="rect">
            <a:avLst/>
          </a:prstGeom>
          <a:noFill/>
        </p:spPr>
      </p:pic>
      <p:sp>
        <p:nvSpPr>
          <p:cNvPr id="5" name="Slide Number Placeholder 8"/>
          <p:cNvSpPr>
            <a:spLocks noGrp="1"/>
          </p:cNvSpPr>
          <p:nvPr/>
        </p:nvSpPr>
        <p:spPr>
          <a:xfrm>
            <a:off x="8676456" y="66452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mtClean="0"/>
              <a:pPr algn="ctr"/>
              <a:t>11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395536" y="195486"/>
            <a:ext cx="8280000" cy="4580971"/>
            <a:chOff x="251521" y="404664"/>
            <a:chExt cx="7931502" cy="5948625"/>
          </a:xfrm>
        </p:grpSpPr>
        <p:pic>
          <p:nvPicPr>
            <p:cNvPr id="16" name="Picture 2" descr="https://fbcdn-sphotos-a-a.akamaihd.net/hphotos-ak-xtf1/v/t1.0-9/11127448_10205803323897939_9074820707126828507_n.jpg?oh=ecf17dae00b286abfc143325a485f5c2&amp;oe=55B2C865&amp;__gda__=1441060417_49d7b50475e1d1a23e3e4a6e498a73d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1242959" y="-586774"/>
              <a:ext cx="5948625" cy="7931502"/>
            </a:xfrm>
            <a:prstGeom prst="rect">
              <a:avLst/>
            </a:prstGeom>
            <a:noFill/>
            <a:ln w="38100">
              <a:solidFill>
                <a:srgbClr val="C90062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Freeform 16"/>
            <p:cNvSpPr/>
            <p:nvPr/>
          </p:nvSpPr>
          <p:spPr bwMode="auto">
            <a:xfrm>
              <a:off x="2675965" y="2212041"/>
              <a:ext cx="2034988" cy="1082488"/>
            </a:xfrm>
            <a:custGeom>
              <a:avLst/>
              <a:gdLst>
                <a:gd name="connsiteX0" fmla="*/ 0 w 2034988"/>
                <a:gd name="connsiteY0" fmla="*/ 1082488 h 1082488"/>
                <a:gd name="connsiteX1" fmla="*/ 1156447 w 2034988"/>
                <a:gd name="connsiteY1" fmla="*/ 840441 h 1082488"/>
                <a:gd name="connsiteX2" fmla="*/ 1909482 w 2034988"/>
                <a:gd name="connsiteY2" fmla="*/ 127747 h 1082488"/>
                <a:gd name="connsiteX3" fmla="*/ 1909482 w 2034988"/>
                <a:gd name="connsiteY3" fmla="*/ 73959 h 1082488"/>
                <a:gd name="connsiteX4" fmla="*/ 1949823 w 2034988"/>
                <a:gd name="connsiteY4" fmla="*/ 73959 h 108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4988" h="1082488">
                  <a:moveTo>
                    <a:pt x="0" y="1082488"/>
                  </a:moveTo>
                  <a:cubicBezTo>
                    <a:pt x="419100" y="1041026"/>
                    <a:pt x="838200" y="999564"/>
                    <a:pt x="1156447" y="840441"/>
                  </a:cubicBezTo>
                  <a:cubicBezTo>
                    <a:pt x="1474694" y="681318"/>
                    <a:pt x="1783976" y="255494"/>
                    <a:pt x="1909482" y="127747"/>
                  </a:cubicBezTo>
                  <a:cubicBezTo>
                    <a:pt x="2034988" y="0"/>
                    <a:pt x="1902759" y="82924"/>
                    <a:pt x="1909482" y="73959"/>
                  </a:cubicBezTo>
                  <a:cubicBezTo>
                    <a:pt x="1916205" y="64994"/>
                    <a:pt x="1945341" y="60512"/>
                    <a:pt x="1949823" y="73959"/>
                  </a:cubicBezTo>
                </a:path>
              </a:pathLst>
            </a:custGeom>
            <a:noFill/>
            <a:ln w="76200" cap="flat" cmpd="sng" algn="ctr">
              <a:solidFill>
                <a:srgbClr val="C9006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5292080" y="1869672"/>
            <a:ext cx="1224136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C90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C90062"/>
                </a:solidFill>
              </a:rPr>
              <a:t>IDADE</a:t>
            </a:r>
            <a:endParaRPr lang="pt-PT" b="1" dirty="0">
              <a:solidFill>
                <a:srgbClr val="C90062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84168" y="1275606"/>
            <a:ext cx="1224136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C90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C90062"/>
                </a:solidFill>
              </a:rPr>
              <a:t>HORA ENTRADA</a:t>
            </a:r>
            <a:endParaRPr lang="pt-PT" b="1" dirty="0">
              <a:solidFill>
                <a:srgbClr val="C9006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08104" y="681540"/>
            <a:ext cx="1224136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C90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C90062"/>
                </a:solidFill>
              </a:rPr>
              <a:t>DIA</a:t>
            </a:r>
            <a:endParaRPr lang="pt-PT" b="1" dirty="0">
              <a:solidFill>
                <a:srgbClr val="C9006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55976" y="2463738"/>
            <a:ext cx="1224136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C90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C90062"/>
                </a:solidFill>
              </a:rPr>
              <a:t>NOME</a:t>
            </a:r>
            <a:endParaRPr lang="pt-PT" b="1" dirty="0">
              <a:solidFill>
                <a:srgbClr val="C90062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/>
        </p:nvSpPr>
        <p:spPr>
          <a:xfrm>
            <a:off x="8676456" y="66452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mtClean="0"/>
              <a:pPr algn="ctr"/>
              <a:t>12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5436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Uma vez na Internet...</a:t>
            </a:r>
          </a:p>
          <a:p>
            <a:r>
              <a:rPr lang="pt-PT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Para sempre na Internet!</a:t>
            </a:r>
            <a:endParaRPr lang="pt-PT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1275606"/>
            <a:ext cx="381642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Pensa antes de postar fotografias!</a:t>
            </a:r>
          </a:p>
          <a:p>
            <a:pPr>
              <a:lnSpc>
                <a:spcPct val="150000"/>
              </a:lnSpc>
            </a:pPr>
            <a:endParaRPr lang="pt-PT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Atenção aos comentários que fazes no teu perfil e de outros!</a:t>
            </a:r>
          </a:p>
          <a:p>
            <a:pPr>
              <a:lnSpc>
                <a:spcPct val="150000"/>
              </a:lnSpc>
            </a:pP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As tuas fotografias e comentários podem ser usados para outros fins!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31790"/>
            <a:ext cx="1975220" cy="1350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8" name="Picture 2" descr="https://encrypted-tbn1.gstatic.com/images?q=tbn:ANd9GcTc4IiwI-nCcYJRDG1AnUqnArDpY4XlICwl_2OlWDCfnxnMDrtNl53iDH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147814"/>
            <a:ext cx="1843403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r="3614"/>
          <a:stretch>
            <a:fillRect/>
          </a:stretch>
        </p:blipFill>
        <p:spPr bwMode="auto">
          <a:xfrm>
            <a:off x="251520" y="1203598"/>
            <a:ext cx="4572000" cy="157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5076056" y="1977684"/>
            <a:ext cx="3528392" cy="0"/>
          </a:xfrm>
          <a:prstGeom prst="line">
            <a:avLst/>
          </a:prstGeom>
          <a:ln>
            <a:solidFill>
              <a:srgbClr val="0099A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76056" y="3111810"/>
            <a:ext cx="3528392" cy="0"/>
          </a:xfrm>
          <a:prstGeom prst="line">
            <a:avLst/>
          </a:prstGeom>
          <a:ln>
            <a:solidFill>
              <a:srgbClr val="0099A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8"/>
          <p:cNvSpPr>
            <a:spLocks noGrp="1"/>
          </p:cNvSpPr>
          <p:nvPr/>
        </p:nvSpPr>
        <p:spPr>
          <a:xfrm>
            <a:off x="8676456" y="66452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mtClean="0"/>
              <a:pPr algn="ctr"/>
              <a:t>13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CYBERBULLYING…Sabes o que é?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699542"/>
            <a:ext cx="8064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Courier New" pitchFamily="49" charset="0"/>
              <a:buChar char="o"/>
            </a:pP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Forma indireta de </a:t>
            </a:r>
            <a:r>
              <a:rPr lang="pt-PT" sz="1600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agressão</a:t>
            </a: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68288" indent="-268288">
              <a:buFont typeface="Courier New" pitchFamily="49" charset="0"/>
              <a:buChar char="o"/>
            </a:pPr>
            <a:endParaRPr lang="pt-PT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8288" indent="-268288">
              <a:buFont typeface="Courier New" pitchFamily="49" charset="0"/>
              <a:buChar char="o"/>
            </a:pP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 agressor utiliza a </a:t>
            </a:r>
            <a:r>
              <a:rPr lang="pt-PT" sz="1600" b="1" u="sng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Internet, telemóveis, redes sociais, </a:t>
            </a:r>
            <a:r>
              <a:rPr lang="pt-PT" sz="1600" b="1" i="1" u="sng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chat</a:t>
            </a:r>
            <a:r>
              <a:rPr lang="pt-PT" sz="1600" b="1" u="sng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PT" sz="1600" b="1" i="1" u="sng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email</a:t>
            </a:r>
            <a:r>
              <a:rPr lang="pt-PT" sz="1600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para se manter no </a:t>
            </a:r>
            <a:r>
              <a:rPr lang="pt-PT" sz="1600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anonimato</a:t>
            </a: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68288" indent="-268288">
              <a:buFont typeface="Courier New" pitchFamily="49" charset="0"/>
              <a:buChar char="o"/>
            </a:pPr>
            <a:endParaRPr lang="pt-PT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8288" indent="-268288">
              <a:buFont typeface="Courier New" pitchFamily="49" charset="0"/>
              <a:buChar char="o"/>
            </a:pP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Torna-se </a:t>
            </a:r>
            <a:r>
              <a:rPr lang="pt-PT" sz="1600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público rapidamente </a:t>
            </a: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devido à rapidez dos meios tecnológicos.</a:t>
            </a: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45736"/>
            <a:ext cx="2855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>
                <a:solidFill>
                  <a:srgbClr val="BED600"/>
                </a:solidFill>
                <a:latin typeface="Arial" pitchFamily="34" charset="0"/>
                <a:cs typeface="Arial" pitchFamily="34" charset="0"/>
              </a:rPr>
              <a:t>Sabes o que fazer?</a:t>
            </a:r>
            <a:endParaRPr lang="pt-PT" sz="2400" dirty="0">
              <a:solidFill>
                <a:srgbClr val="BED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2915816" y="2211710"/>
            <a:ext cx="5911899" cy="2380973"/>
          </a:xfrm>
          <a:prstGeom prst="wedgeRectCallout">
            <a:avLst>
              <a:gd name="adj1" fmla="val -58421"/>
              <a:gd name="adj2" fmla="val 3768"/>
            </a:avLst>
          </a:prstGeom>
          <a:ln>
            <a:solidFill>
              <a:srgbClr val="BED600"/>
            </a:solidFill>
            <a:prstDash val="sysDash"/>
          </a:ln>
        </p:spPr>
        <p:txBody>
          <a:bodyPr wrap="square">
            <a:spAutoFit/>
          </a:bodyPr>
          <a:lstStyle/>
          <a:p>
            <a:pPr marL="342900" indent="22225">
              <a:lnSpc>
                <a:spcPct val="150000"/>
              </a:lnSpc>
              <a:spcBef>
                <a:spcPts val="600"/>
              </a:spcBef>
            </a:pPr>
            <a:r>
              <a:rPr lang="pt-PT" sz="1600" b="1" u="sng" dirty="0" smtClean="0">
                <a:solidFill>
                  <a:srgbClr val="BED600"/>
                </a:solidFill>
                <a:latin typeface="Arial" pitchFamily="34" charset="0"/>
                <a:cs typeface="Arial" pitchFamily="34" charset="0"/>
              </a:rPr>
              <a:t>Reportar o abuso</a:t>
            </a:r>
          </a:p>
          <a:p>
            <a:pPr marL="342900" indent="22225">
              <a:lnSpc>
                <a:spcPct val="150000"/>
              </a:lnSpc>
              <a:spcBef>
                <a:spcPts val="600"/>
              </a:spcBef>
            </a:pPr>
            <a:r>
              <a:rPr lang="pt-PT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Não responder ao agressor.</a:t>
            </a:r>
          </a:p>
          <a:p>
            <a:pPr marL="342900" indent="22225">
              <a:lnSpc>
                <a:spcPct val="150000"/>
              </a:lnSpc>
              <a:spcBef>
                <a:spcPts val="600"/>
              </a:spcBef>
            </a:pPr>
            <a:r>
              <a:rPr lang="pt-PT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Falar com os pais, professores ou alguém mais velho que possa ajudar.</a:t>
            </a:r>
          </a:p>
          <a:p>
            <a:pPr marL="342900" indent="22225">
              <a:lnSpc>
                <a:spcPct val="150000"/>
              </a:lnSpc>
              <a:spcBef>
                <a:spcPts val="600"/>
              </a:spcBef>
            </a:pPr>
            <a:r>
              <a:rPr lang="pt-PT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Guardar mensagens ou fotografias que podem servir como prova.</a:t>
            </a:r>
          </a:p>
        </p:txBody>
      </p:sp>
      <p:pic>
        <p:nvPicPr>
          <p:cNvPr id="9" name="Picture 8" descr="Masco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003798"/>
            <a:ext cx="1008112" cy="1386637"/>
          </a:xfrm>
          <a:prstGeom prst="rect">
            <a:avLst/>
          </a:prstGeom>
        </p:spPr>
      </p:pic>
      <p:sp>
        <p:nvSpPr>
          <p:cNvPr id="12" name="Slide Number Placeholder 8"/>
          <p:cNvSpPr>
            <a:spLocks noGrp="1"/>
          </p:cNvSpPr>
          <p:nvPr/>
        </p:nvSpPr>
        <p:spPr>
          <a:xfrm>
            <a:off x="8676456" y="66452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mtClean="0"/>
              <a:pPr algn="ctr"/>
              <a:t>14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encrypted-tbn0.gstatic.com/images?q=tbn:ANd9GcQ_f8r06j7M-cE229xRyIn092U-a3MMPUBzywG27SM5pUtyg3QEd3Nds3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771550"/>
            <a:ext cx="6594593" cy="3544598"/>
          </a:xfrm>
          <a:prstGeom prst="rect">
            <a:avLst/>
          </a:prstGeom>
          <a:noFill/>
        </p:spPr>
      </p:pic>
      <p:sp>
        <p:nvSpPr>
          <p:cNvPr id="5" name="Slide Number Placeholder 8"/>
          <p:cNvSpPr>
            <a:spLocks noGrp="1"/>
          </p:cNvSpPr>
          <p:nvPr/>
        </p:nvSpPr>
        <p:spPr>
          <a:xfrm>
            <a:off x="8676456" y="66452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mtClean="0"/>
              <a:pPr algn="ctr"/>
              <a:t>15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03848" y="699542"/>
            <a:ext cx="50405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Retira a opção de informação geográfica (GPS) do teu telemóvel ou de outro dispositivo (TABLET).</a:t>
            </a:r>
          </a:p>
          <a:p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Tem atenção à informação pessoal que colocas no telemóvel (fotos, agenda).</a:t>
            </a:r>
          </a:p>
          <a:p>
            <a:endParaRPr lang="pt-PT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Coloca um PIN de acesso/desbloqueio difícil de descobrir.</a:t>
            </a:r>
          </a:p>
          <a:p>
            <a:endParaRPr lang="pt-PT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Antes de instalares uma APP vê que informação tua fica acessível (ex.: fotos, microfone, localização).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15566"/>
            <a:ext cx="2592287" cy="323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3" y="915566"/>
            <a:ext cx="2592288" cy="322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115616" y="0"/>
            <a:ext cx="6743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2 APPS IGUAIS…. QUAL ESCOLHES? </a:t>
            </a:r>
            <a:endParaRPr lang="pt-PT" sz="2800" b="1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s://encrypted-tbn2.gstatic.com/images?q=tbn:ANd9GcSp84fq8bkGqsSrVzwgHegfTXhi2hyx2-eW87nNt_x2CYi6E5G1tK4g5Tw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7442" t="2703" r="5728" b="2703"/>
          <a:stretch>
            <a:fillRect/>
          </a:stretch>
        </p:blipFill>
        <p:spPr bwMode="auto">
          <a:xfrm>
            <a:off x="1475655" y="1671649"/>
            <a:ext cx="2376264" cy="1782198"/>
          </a:xfrm>
          <a:prstGeom prst="rect">
            <a:avLst/>
          </a:prstGeom>
          <a:noFill/>
        </p:spPr>
      </p:pic>
      <p:pic>
        <p:nvPicPr>
          <p:cNvPr id="12" name="Picture 2" descr="http://t2.gstatic.com/images?q=tbn:ANd9GcRBp9ILnxUIOxGzlw1hPqtlTMwkp4Hxht7sAg39XtjRlAqRsq3N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65" t="9746" r="18965" b="16187"/>
          <a:stretch>
            <a:fillRect/>
          </a:stretch>
        </p:blipFill>
        <p:spPr bwMode="auto">
          <a:xfrm>
            <a:off x="306247" y="915566"/>
            <a:ext cx="2664296" cy="277230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 rot="21291695">
            <a:off x="83287" y="1498986"/>
            <a:ext cx="313500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accent5">
                    <a:lumMod val="75000"/>
                  </a:schemeClr>
                </a:solidFill>
                <a:latin typeface="Freestyle Script" pitchFamily="66" charset="0"/>
                <a:cs typeface="Arial" pitchFamily="34" charset="0"/>
              </a:rPr>
              <a:t>LEMBRA-TE!</a:t>
            </a:r>
          </a:p>
          <a:p>
            <a:pPr algn="ctr"/>
            <a:r>
              <a:rPr lang="pt-P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TELEMÓVEL</a:t>
            </a:r>
          </a:p>
          <a:p>
            <a:pPr algn="ctr"/>
            <a:r>
              <a:rPr lang="pt-P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=</a:t>
            </a:r>
          </a:p>
          <a:p>
            <a:pPr algn="ctr"/>
            <a:r>
              <a:rPr lang="pt-P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COMPUTADOR</a:t>
            </a:r>
          </a:p>
          <a:p>
            <a:pPr algn="ctr"/>
            <a:endParaRPr lang="pt-PT" sz="2400" dirty="0">
              <a:solidFill>
                <a:schemeClr val="accent5">
                  <a:lumMod val="75000"/>
                </a:schemeClr>
              </a:solidFill>
              <a:latin typeface="Freestyle Script" pitchFamily="66" charset="0"/>
              <a:cs typeface="Arial" pitchFamily="34" charset="0"/>
            </a:endParaRPr>
          </a:p>
        </p:txBody>
      </p:sp>
      <p:sp>
        <p:nvSpPr>
          <p:cNvPr id="14" name="Slide Number Placeholder 8"/>
          <p:cNvSpPr>
            <a:spLocks noGrp="1"/>
          </p:cNvSpPr>
          <p:nvPr/>
        </p:nvSpPr>
        <p:spPr>
          <a:xfrm>
            <a:off x="8676456" y="66452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mtClean="0"/>
              <a:pPr algn="ctr"/>
              <a:t>16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8"/>
          <p:cNvSpPr>
            <a:spLocks noGrp="1"/>
          </p:cNvSpPr>
          <p:nvPr/>
        </p:nvSpPr>
        <p:spPr>
          <a:xfrm>
            <a:off x="8676456" y="66452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mtClean="0"/>
              <a:pPr algn="ctr"/>
              <a:t>17</a:t>
            </a:fld>
            <a:endParaRPr lang="pt-PT" dirty="0"/>
          </a:p>
        </p:txBody>
      </p:sp>
      <p:pic>
        <p:nvPicPr>
          <p:cNvPr id="4" name="ComunicarEmSeguranca_Fim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03648" y="195486"/>
            <a:ext cx="5472608" cy="4104456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3648" y="1"/>
            <a:ext cx="72008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Mais informações em:</a:t>
            </a:r>
          </a:p>
          <a:p>
            <a:endParaRPr lang="pt-PT" sz="4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763688" y="771550"/>
            <a:ext cx="718254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SITE | </a:t>
            </a:r>
            <a:r>
              <a:rPr lang="pt-PT" dirty="0" err="1" smtClean="0">
                <a:solidFill>
                  <a:srgbClr val="0099AB"/>
                </a:solidFill>
                <a:latin typeface="Arial" pitchFamily="34" charset="0"/>
                <a:cs typeface="Arial" pitchFamily="34" charset="0"/>
                <a:hlinkClick r:id="rId2"/>
              </a:rPr>
              <a:t>www.comunicaremseguranca.sapo.pt</a:t>
            </a:r>
            <a:r>
              <a:rPr lang="pt-PT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PT" b="1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SAPO | </a:t>
            </a:r>
            <a:r>
              <a:rPr lang="pt-PT" u="sng" dirty="0" smtClean="0">
                <a:latin typeface="Arial" pitchFamily="34" charset="0"/>
                <a:cs typeface="Arial" pitchFamily="34" charset="0"/>
                <a:hlinkClick r:id="rId3"/>
              </a:rPr>
              <a:t>http://ajuda.sapo.pt/pt-pt/security</a:t>
            </a: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r>
              <a:rPr lang="pt-PT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Internet Segura | </a:t>
            </a:r>
            <a:r>
              <a:rPr lang="pt-PT" dirty="0" smtClean="0">
                <a:latin typeface="Arial" pitchFamily="34" charset="0"/>
                <a:cs typeface="Arial" pitchFamily="34" charset="0"/>
                <a:hlinkClick r:id="rId4"/>
              </a:rPr>
              <a:t>http://www.internetsegura.pt/</a:t>
            </a: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endParaRPr lang="pt-PT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PSP</a:t>
            </a:r>
            <a:r>
              <a:rPr lang="pt-P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 | </a:t>
            </a:r>
            <a:r>
              <a:rPr lang="pt-P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5"/>
              </a:rPr>
              <a:t>http://www.psp.pt/Pages/defaultPSP.aspx</a:t>
            </a:r>
            <a:endParaRPr lang="pt-PT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PT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endParaRPr lang="pt-PT" b="1" dirty="0">
              <a:solidFill>
                <a:srgbClr val="6E258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 l="1573" r="615" b="2325"/>
          <a:stretch>
            <a:fillRect/>
          </a:stretch>
        </p:blipFill>
        <p:spPr bwMode="auto">
          <a:xfrm>
            <a:off x="5508104" y="3435846"/>
            <a:ext cx="3432980" cy="127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encrypted-tbn0.gstatic.com/images?q=tbn:ANd9GcQ_f8r06j7M-cE229xRyIn092U-a3MMPUBzywG27SM5pUtyg3QEd3Nds3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915566"/>
            <a:ext cx="5358729" cy="2880320"/>
          </a:xfrm>
          <a:prstGeom prst="rect">
            <a:avLst/>
          </a:prstGeom>
          <a:noFill/>
        </p:spPr>
      </p:pic>
      <p:sp>
        <p:nvSpPr>
          <p:cNvPr id="3" name="Slide Number Placeholder 8"/>
          <p:cNvSpPr>
            <a:spLocks noGrp="1"/>
          </p:cNvSpPr>
          <p:nvPr/>
        </p:nvSpPr>
        <p:spPr>
          <a:xfrm>
            <a:off x="8676456" y="66452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mtClean="0"/>
              <a:pPr algn="ctr"/>
              <a:t>2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96" y="1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 que andas a fazer na Internet?</a:t>
            </a:r>
            <a:endParaRPr lang="pt-PT" sz="36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Postais01.JPG"/>
          <p:cNvPicPr>
            <a:picLocks noChangeAspect="1"/>
          </p:cNvPicPr>
          <p:nvPr/>
        </p:nvPicPr>
        <p:blipFill>
          <a:blip r:embed="rId3" cstate="print"/>
          <a:srcRect l="14942" t="22584" r="14333" b="12321"/>
          <a:stretch>
            <a:fillRect/>
          </a:stretch>
        </p:blipFill>
        <p:spPr>
          <a:xfrm>
            <a:off x="323528" y="627534"/>
            <a:ext cx="3600400" cy="1863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 descr="Postais02.JPG"/>
          <p:cNvPicPr>
            <a:picLocks noChangeAspect="1"/>
          </p:cNvPicPr>
          <p:nvPr/>
        </p:nvPicPr>
        <p:blipFill>
          <a:blip r:embed="rId4" cstate="print"/>
          <a:srcRect l="16132" t="20774" r="15136" b="15460"/>
          <a:stretch>
            <a:fillRect/>
          </a:stretch>
        </p:blipFill>
        <p:spPr>
          <a:xfrm>
            <a:off x="4211960" y="2571750"/>
            <a:ext cx="3574200" cy="186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 descr="Postais04.JPG"/>
          <p:cNvPicPr>
            <a:picLocks noChangeAspect="1"/>
          </p:cNvPicPr>
          <p:nvPr/>
        </p:nvPicPr>
        <p:blipFill>
          <a:blip r:embed="rId5" cstate="print"/>
          <a:srcRect l="19120" t="20774" r="14140" b="18117"/>
          <a:stretch>
            <a:fillRect/>
          </a:stretch>
        </p:blipFill>
        <p:spPr>
          <a:xfrm>
            <a:off x="4211960" y="627534"/>
            <a:ext cx="3621494" cy="186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 descr="Postais05.JPG"/>
          <p:cNvPicPr>
            <a:picLocks noChangeAspect="1"/>
          </p:cNvPicPr>
          <p:nvPr/>
        </p:nvPicPr>
        <p:blipFill>
          <a:blip r:embed="rId6" cstate="print"/>
          <a:srcRect l="17128" t="20774" r="17128" b="20773"/>
          <a:stretch>
            <a:fillRect/>
          </a:stretch>
        </p:blipFill>
        <p:spPr>
          <a:xfrm>
            <a:off x="395536" y="2571749"/>
            <a:ext cx="3729602" cy="186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espionagem_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1059582"/>
            <a:ext cx="5257800" cy="2664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Slide Number Placeholder 8"/>
          <p:cNvSpPr>
            <a:spLocks noGrp="1"/>
          </p:cNvSpPr>
          <p:nvPr/>
        </p:nvSpPr>
        <p:spPr>
          <a:xfrm>
            <a:off x="8676456" y="66452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mtClean="0"/>
              <a:pPr algn="ctr"/>
              <a:t>3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7494"/>
            <a:ext cx="9324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0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Qual o 1.º passo quando ligas o Computador?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5657" y="1581640"/>
            <a:ext cx="2002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 smtClean="0">
                <a:latin typeface="Arial" pitchFamily="34" charset="0"/>
                <a:cs typeface="Arial" pitchFamily="34" charset="0"/>
              </a:rPr>
              <a:t>Escrever a </a:t>
            </a:r>
            <a:endParaRPr lang="pt-P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7" name="Picture 11" descr="https://encrypted-tbn0.gstatic.com/images?q=tbn:ANd9GcS2btPbWJiDwZKe3D88BXjdry2twqe-C11LhFz3Pi5KLe2gQyRx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259633" y="1959682"/>
            <a:ext cx="3594177" cy="1404156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5453162" y="2337724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5400" dirty="0" smtClean="0">
                <a:solidFill>
                  <a:srgbClr val="BED6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pt-PT" sz="5400" dirty="0">
              <a:solidFill>
                <a:srgbClr val="BED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51" name="Picture 15" descr="https://encrypted-tbn1.gstatic.com/images?q=tbn:ANd9GcTZGK3Wwcht3uNJQefcSHk06qCe8BIpsnPieZuYnpd7OQLlM2Zv6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32240" y="2067694"/>
            <a:ext cx="1037736" cy="1188132"/>
          </a:xfrm>
          <a:prstGeom prst="rect">
            <a:avLst/>
          </a:prstGeom>
          <a:noFill/>
        </p:spPr>
      </p:pic>
      <p:pic>
        <p:nvPicPr>
          <p:cNvPr id="15366" name="Picture 6" descr="https://encrypted-tbn0.gstatic.com/images?q=tbn:ANd9GcSXtiLPQKFoNtqzaOhkOhtoK8T_jNohIJXkQh2Spj3xrOH3hF9Cf8A8Cl7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r="1713"/>
          <a:stretch>
            <a:fillRect/>
          </a:stretch>
        </p:blipFill>
        <p:spPr bwMode="auto">
          <a:xfrm>
            <a:off x="6588224" y="1851670"/>
            <a:ext cx="1378360" cy="1447408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/>
        </p:nvSpPr>
        <p:spPr>
          <a:xfrm>
            <a:off x="8676456" y="66452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mtClean="0"/>
              <a:pPr algn="ctr"/>
              <a:t>4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97" y="33469"/>
            <a:ext cx="7135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Como ter uma </a:t>
            </a:r>
            <a:r>
              <a:rPr lang="pt-PT" sz="3600" i="1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Password</a:t>
            </a:r>
            <a:r>
              <a:rPr lang="pt-PT" sz="36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 Segura?</a:t>
            </a:r>
            <a:endParaRPr lang="pt-PT" sz="3600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899592" y="789552"/>
            <a:ext cx="79928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pt-P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Mais de 8 </a:t>
            </a:r>
            <a:r>
              <a:rPr lang="pt-P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letras, números ou símbolos.</a:t>
            </a:r>
            <a:endParaRPr lang="pt-PT" sz="2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</a:pPr>
            <a:r>
              <a:rPr lang="pt-P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Não utilizar nomes próprios ou de </a:t>
            </a:r>
            <a:r>
              <a:rPr lang="pt-P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familiares.</a:t>
            </a:r>
            <a:endParaRPr lang="pt-PT" sz="2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</a:pPr>
            <a:r>
              <a:rPr lang="pt-P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Não colocar só </a:t>
            </a:r>
            <a:r>
              <a:rPr lang="pt-P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números.</a:t>
            </a:r>
            <a:endParaRPr lang="pt-PT" sz="2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</a:pPr>
            <a:r>
              <a:rPr lang="pt-P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Não utilizar datas de nascimento, nome da </a:t>
            </a:r>
            <a:r>
              <a:rPr lang="pt-P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escola.</a:t>
            </a:r>
            <a:endParaRPr lang="pt-PT" sz="2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 algn="just">
              <a:lnSpc>
                <a:spcPct val="150000"/>
              </a:lnSpc>
            </a:pPr>
            <a:r>
              <a:rPr lang="pt-P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Combinar letras maiúsculas, minúsculas, números e </a:t>
            </a:r>
            <a:r>
              <a:rPr lang="pt-P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símbolos especiais (!"#$%&amp;).</a:t>
            </a:r>
            <a:endParaRPr lang="pt-PT" sz="2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7" y="957989"/>
            <a:ext cx="423489" cy="31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7" y="1534053"/>
            <a:ext cx="423489" cy="31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7" y="2092116"/>
            <a:ext cx="423489" cy="31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7" y="2614173"/>
            <a:ext cx="423489" cy="31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3219822"/>
            <a:ext cx="423489" cy="31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8"/>
          <p:cNvSpPr>
            <a:spLocks noGrp="1"/>
          </p:cNvSpPr>
          <p:nvPr/>
        </p:nvSpPr>
        <p:spPr>
          <a:xfrm>
            <a:off x="8676456" y="66452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mtClean="0"/>
              <a:pPr algn="ctr"/>
              <a:t>5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8520" y="0"/>
            <a:ext cx="6895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Vamos criar novas </a:t>
            </a:r>
            <a:r>
              <a:rPr lang="pt-PT" sz="3600" i="1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passwords</a:t>
            </a:r>
            <a:r>
              <a:rPr lang="pt-PT" sz="36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….</a:t>
            </a:r>
            <a:endParaRPr lang="pt-PT" sz="3600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3600" y="853138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pt-PT" b="1" dirty="0" smtClean="0">
                <a:solidFill>
                  <a:srgbClr val="BED60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pt-PT" b="1" dirty="0" smtClean="0">
                <a:solidFill>
                  <a:srgbClr val="BED600"/>
                </a:solidFill>
                <a:latin typeface="Arial" pitchFamily="34" charset="0"/>
                <a:cs typeface="Arial" pitchFamily="34" charset="0"/>
              </a:rPr>
              <a:t>£</a:t>
            </a:r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pt-PT" b="1" dirty="0" smtClean="0">
                <a:solidFill>
                  <a:srgbClr val="BED600"/>
                </a:solidFill>
                <a:latin typeface="Arial" pitchFamily="34" charset="0"/>
                <a:cs typeface="Arial" pitchFamily="34" charset="0"/>
              </a:rPr>
              <a:t>$0</a:t>
            </a:r>
            <a:r>
              <a:rPr lang="pt-PT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= universo</a:t>
            </a:r>
          </a:p>
          <a:p>
            <a:endParaRPr lang="pt-PT" b="1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b="1" dirty="0" smtClean="0">
                <a:solidFill>
                  <a:srgbClr val="BED600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pt-PT" b="1" dirty="0" smtClean="0">
                <a:solidFill>
                  <a:srgbClr val="BED600"/>
                </a:solidFill>
                <a:latin typeface="Arial" pitchFamily="34" charset="0"/>
                <a:cs typeface="Arial" pitchFamily="34" charset="0"/>
              </a:rPr>
              <a:t>!@0</a:t>
            </a:r>
            <a:r>
              <a:rPr lang="pt-PT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= avião</a:t>
            </a:r>
            <a:endParaRPr lang="pt-PT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s://encrypted-tbn2.gstatic.com/images?q=tbn:ANd9GcRLlby2xDqTl5Rmhk4Is5vUlJ97hc8qAsPE5eCL5i0NPmQI6NW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915566"/>
            <a:ext cx="576064" cy="609725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827584" y="843558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u="sng" dirty="0" smtClean="0">
                <a:solidFill>
                  <a:srgbClr val="BED600"/>
                </a:solidFill>
                <a:latin typeface="Arial" pitchFamily="34" charset="0"/>
                <a:cs typeface="Arial" pitchFamily="34" charset="0"/>
              </a:rPr>
              <a:t>Substituir letras por caracteres especiais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71800" y="843558"/>
            <a:ext cx="5256584" cy="936104"/>
          </a:xfrm>
          <a:prstGeom prst="rect">
            <a:avLst/>
          </a:prstGeom>
          <a:noFill/>
          <a:ln w="19050">
            <a:solidFill>
              <a:srgbClr val="BED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angle 22"/>
          <p:cNvSpPr/>
          <p:nvPr/>
        </p:nvSpPr>
        <p:spPr>
          <a:xfrm>
            <a:off x="2879304" y="843558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BED600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pt-PT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pt-PT" b="1" dirty="0" err="1" smtClean="0">
                <a:solidFill>
                  <a:srgbClr val="BED600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pt-PT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pt-PT" b="1" dirty="0" err="1" smtClean="0">
                <a:solidFill>
                  <a:srgbClr val="BED600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pt-PT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= ananás</a:t>
            </a:r>
          </a:p>
          <a:p>
            <a:endParaRPr lang="pt-PT" b="1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pt-PT" b="1" dirty="0" err="1" smtClean="0">
                <a:solidFill>
                  <a:srgbClr val="BED600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pt-PT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pt-PT" b="1" dirty="0" err="1" smtClean="0">
                <a:solidFill>
                  <a:srgbClr val="BED600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pt-PT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nj</a:t>
            </a:r>
            <a:r>
              <a:rPr lang="pt-PT" b="1" dirty="0" smtClean="0">
                <a:solidFill>
                  <a:srgbClr val="BED600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pt-PT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= laranja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55575" y="3039803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Palavras-chave diferentes para vários acessos </a:t>
            </a:r>
          </a:p>
        </p:txBody>
      </p:sp>
      <p:pic>
        <p:nvPicPr>
          <p:cNvPr id="11268" name="Picture 4" descr="https://encrypted-tbn2.gstatic.com/images?q=tbn:ANd9GcTvdoiZMezfVpJ0AQb0TCep470DVAktbKUnwqegu27JrdBBkJKp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3057804"/>
            <a:ext cx="804651" cy="70207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807296" y="3111810"/>
            <a:ext cx="5184576" cy="1188132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Rectangle 26"/>
          <p:cNvSpPr/>
          <p:nvPr/>
        </p:nvSpPr>
        <p:spPr>
          <a:xfrm>
            <a:off x="2843808" y="3105778"/>
            <a:ext cx="5112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Facebook</a:t>
            </a:r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            Jogo                 Email </a:t>
            </a:r>
          </a:p>
          <a:p>
            <a:endParaRPr lang="pt-PT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PT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PT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PT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PT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43600" y="1945452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PT" b="1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s://encrypted-tbn0.gstatic.com/images?q=tbn:ANd9GcRvwxW39KM1QKqDivAnd-EwHM5-6pEWERfN7kuTFDVYXCH7U02Uv4CX6wM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15609" y="3111810"/>
            <a:ext cx="594449" cy="432048"/>
          </a:xfrm>
          <a:prstGeom prst="rect">
            <a:avLst/>
          </a:prstGeom>
          <a:noFill/>
        </p:spPr>
      </p:pic>
      <p:pic>
        <p:nvPicPr>
          <p:cNvPr id="12292" name="Picture 4" descr="https://encrypted-tbn2.gstatic.com/images?q=tbn:ANd9GcQ3UGrD1jVMVuhElurVL4rgLvMW77L7szNdJ6-kDHjVXAt1ioR6haXOHQ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75449" y="3138011"/>
            <a:ext cx="360040" cy="270030"/>
          </a:xfrm>
          <a:prstGeom prst="rect">
            <a:avLst/>
          </a:prstGeom>
          <a:noFill/>
        </p:spPr>
      </p:pic>
      <p:pic>
        <p:nvPicPr>
          <p:cNvPr id="12294" name="Picture 6" descr="https://encrypted-tbn1.gstatic.com/images?q=tbn:ANd9GcQbqy-I_LDSGd26xV5yPYrOPcIIVGGo3XvT5ex6m4QfiudBxSbcF5V_WHE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43801" y="3084005"/>
            <a:ext cx="576064" cy="522779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2952328" y="3678071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latin typeface="Arial" pitchFamily="34" charset="0"/>
                <a:cs typeface="Arial" pitchFamily="34" charset="0"/>
              </a:rPr>
              <a:t>@n@n@s</a:t>
            </a:r>
            <a:r>
              <a:rPr lang="pt-PT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pt-PT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pt-PT" b="1" dirty="0" err="1" smtClean="0">
                <a:latin typeface="Arial" pitchFamily="34" charset="0"/>
                <a:cs typeface="Arial" pitchFamily="34" charset="0"/>
              </a:rPr>
              <a:t>@n@n@s</a:t>
            </a:r>
            <a:r>
              <a:rPr lang="pt-PT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sb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pt-PT" b="1" dirty="0" err="1" smtClean="0">
                <a:latin typeface="Arial" pitchFamily="34" charset="0"/>
                <a:cs typeface="Arial" pitchFamily="34" charset="0"/>
              </a:rPr>
              <a:t>@n@n@s</a:t>
            </a:r>
            <a:r>
              <a:rPr lang="pt-PT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pt-PT" dirty="0" smtClean="0">
              <a:solidFill>
                <a:srgbClr val="0070C0"/>
              </a:solidFill>
            </a:endParaRPr>
          </a:p>
          <a:p>
            <a:endParaRPr lang="pt-PT" dirty="0" smtClean="0"/>
          </a:p>
          <a:p>
            <a:endParaRPr lang="pt-PT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491880" y="3435846"/>
            <a:ext cx="0" cy="37804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327577" y="3462047"/>
            <a:ext cx="0" cy="37804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055769" y="3462047"/>
            <a:ext cx="0" cy="37804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302" name="Picture 14" descr="http://images.clipartlogo.com/files/ss/original/109/109442099/lightbulb-ideas.jpg"/>
          <p:cNvPicPr>
            <a:picLocks noChangeAspect="1" noChangeArrowheads="1"/>
          </p:cNvPicPr>
          <p:nvPr/>
        </p:nvPicPr>
        <p:blipFill>
          <a:blip r:embed="rId13" cstate="print"/>
          <a:srcRect t="34037" r="77320" b="33717"/>
          <a:stretch>
            <a:fillRect/>
          </a:stretch>
        </p:blipFill>
        <p:spPr bwMode="auto">
          <a:xfrm>
            <a:off x="35496" y="1977684"/>
            <a:ext cx="648072" cy="648072"/>
          </a:xfrm>
          <a:prstGeom prst="rect">
            <a:avLst/>
          </a:prstGeom>
          <a:noFill/>
        </p:spPr>
      </p:pic>
      <p:sp>
        <p:nvSpPr>
          <p:cNvPr id="39" name="Rectangle 38"/>
          <p:cNvSpPr/>
          <p:nvPr/>
        </p:nvSpPr>
        <p:spPr>
          <a:xfrm>
            <a:off x="827584" y="1823866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 palavra-chave       é uma</a:t>
            </a:r>
          </a:p>
          <a:p>
            <a:r>
              <a:rPr lang="pt-PT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Frase Mistério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807296" y="1923678"/>
            <a:ext cx="5184576" cy="972108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1" name="TextBox 40"/>
          <p:cNvSpPr txBox="1"/>
          <p:nvPr/>
        </p:nvSpPr>
        <p:spPr>
          <a:xfrm>
            <a:off x="2915816" y="1923678"/>
            <a:ext cx="46346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pt-P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 e</a:t>
            </a:r>
            <a:r>
              <a:rPr lang="pt-P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pt-P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sb</a:t>
            </a: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oa             </a:t>
            </a:r>
            <a:r>
              <a:rPr lang="pt-P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Mrmlsb2015!</a:t>
            </a:r>
          </a:p>
          <a:p>
            <a:endParaRPr lang="pt-PT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t-P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ou</a:t>
            </a: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d</a:t>
            </a:r>
            <a:r>
              <a:rPr lang="pt-P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B</a:t>
            </a:r>
            <a:r>
              <a:rPr lang="pt-P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nf</a:t>
            </a:r>
            <a:r>
              <a:rPr lang="pt-P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P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pt-P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Ouoeia2015!</a:t>
            </a:r>
            <a:endParaRPr lang="pt-PT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148064" y="2139702"/>
            <a:ext cx="50405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076056" y="2715766"/>
            <a:ext cx="50405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Slide Number Placeholder 8"/>
          <p:cNvSpPr>
            <a:spLocks noGrp="1"/>
          </p:cNvSpPr>
          <p:nvPr/>
        </p:nvSpPr>
        <p:spPr>
          <a:xfrm>
            <a:off x="8676456" y="66452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mtClean="0"/>
              <a:pPr algn="ctr"/>
              <a:t>6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/>
      <p:bldP spid="30" grpId="0"/>
      <p:bldP spid="39" grpId="0"/>
      <p:bldP spid="40" grpId="0" animBg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827584" y="987574"/>
            <a:ext cx="8064896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buClr>
                <a:srgbClr val="0099AB"/>
              </a:buClr>
            </a:pPr>
            <a:r>
              <a:rPr lang="pt-PT" sz="1900" u="sng" dirty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PT" sz="1900" i="1" u="sng" dirty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password</a:t>
            </a:r>
            <a:r>
              <a:rPr lang="pt-PT" sz="1900" u="sng" dirty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 é só tua, não </a:t>
            </a:r>
            <a:r>
              <a:rPr lang="pt-PT" sz="1900" u="sng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a partilhes </a:t>
            </a:r>
            <a:r>
              <a:rPr lang="pt-PT" sz="1900" u="sng" dirty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com ninguém</a:t>
            </a:r>
            <a:r>
              <a:rPr lang="pt-PT" sz="1900" dirty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!  </a:t>
            </a:r>
          </a:p>
          <a:p>
            <a:pPr marL="182563" indent="-182563" algn="just">
              <a:buClr>
                <a:srgbClr val="0099AB"/>
              </a:buClr>
            </a:pPr>
            <a:endParaRPr lang="pt-PT" sz="19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 algn="just">
              <a:buClr>
                <a:srgbClr val="0099AB"/>
              </a:buClr>
            </a:pPr>
            <a:r>
              <a:rPr lang="pt-PT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Não escrevas a </a:t>
            </a:r>
            <a:r>
              <a:rPr lang="pt-PT" sz="1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password</a:t>
            </a:r>
            <a:r>
              <a:rPr lang="pt-PT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em papéis, ficheiros ou contactos </a:t>
            </a:r>
            <a:r>
              <a:rPr lang="pt-PT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 telemóvel.</a:t>
            </a:r>
          </a:p>
          <a:p>
            <a:pPr marL="182563" indent="-182563" algn="just">
              <a:buClr>
                <a:srgbClr val="0099AB"/>
              </a:buClr>
            </a:pPr>
            <a:endParaRPr lang="pt-PT" sz="19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 algn="just">
              <a:buClr>
                <a:srgbClr val="0099AB"/>
              </a:buClr>
            </a:pPr>
            <a:r>
              <a:rPr lang="pt-PT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Altera a </a:t>
            </a:r>
            <a:r>
              <a:rPr lang="pt-PT" sz="1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password</a:t>
            </a:r>
            <a:r>
              <a:rPr lang="pt-PT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com frequência. Não escolhas a </a:t>
            </a:r>
            <a:r>
              <a:rPr lang="pt-PT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opção “guardar </a:t>
            </a:r>
            <a:r>
              <a:rPr lang="pt-PT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password”</a:t>
            </a:r>
            <a:r>
              <a:rPr lang="pt-PT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182563" indent="-182563" algn="just">
              <a:buClr>
                <a:srgbClr val="0099AB"/>
              </a:buClr>
            </a:pPr>
            <a:endParaRPr lang="pt-PT" sz="19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 algn="just">
              <a:buClr>
                <a:srgbClr val="0099AB"/>
              </a:buClr>
            </a:pPr>
            <a:r>
              <a:rPr lang="pt-PT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Várias </a:t>
            </a:r>
            <a:r>
              <a:rPr lang="pt-PT" sz="1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passwords</a:t>
            </a:r>
            <a:r>
              <a:rPr lang="pt-PT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para vários </a:t>
            </a:r>
            <a:r>
              <a:rPr lang="pt-PT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acessos.</a:t>
            </a:r>
            <a:endParaRPr lang="pt-PT" sz="19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 algn="just">
              <a:buClr>
                <a:srgbClr val="0099AB"/>
              </a:buClr>
            </a:pPr>
            <a:endParaRPr lang="pt-PT" sz="19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 algn="just">
              <a:buClr>
                <a:srgbClr val="0099AB"/>
              </a:buClr>
            </a:pPr>
            <a:r>
              <a:rPr lang="pt-PT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Faz sempre </a:t>
            </a:r>
            <a:r>
              <a:rPr lang="pt-PT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LOGOUT </a:t>
            </a:r>
            <a:r>
              <a:rPr lang="pt-PT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ou SAIR.</a:t>
            </a: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1041579"/>
            <a:ext cx="2880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1707654"/>
            <a:ext cx="2880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2571750"/>
            <a:ext cx="2880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3363838"/>
            <a:ext cx="2880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4011910"/>
            <a:ext cx="2880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07504" y="0"/>
            <a:ext cx="1919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5400" b="1" dirty="0" smtClean="0">
                <a:solidFill>
                  <a:srgbClr val="E7B012"/>
                </a:solidFill>
              </a:rPr>
              <a:t>DICAS</a:t>
            </a:r>
            <a:endParaRPr lang="pt-PT" sz="5400" b="1" dirty="0">
              <a:solidFill>
                <a:srgbClr val="E7B012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/>
        </p:nvSpPr>
        <p:spPr>
          <a:xfrm>
            <a:off x="8676456" y="66452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mtClean="0"/>
              <a:pPr algn="ctr"/>
              <a:t>7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280830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Deixas a porta de casa aberta?</a:t>
            </a:r>
          </a:p>
          <a:p>
            <a:pPr>
              <a:lnSpc>
                <a:spcPct val="150000"/>
              </a:lnSpc>
            </a:pP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Colocas as tuas fotos num sítio para todos verem?</a:t>
            </a:r>
          </a:p>
          <a:p>
            <a:pPr>
              <a:lnSpc>
                <a:spcPct val="150000"/>
              </a:lnSpc>
            </a:pP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Dizes a toda a gente onde moras?</a:t>
            </a:r>
          </a:p>
          <a:p>
            <a:pPr>
              <a:lnSpc>
                <a:spcPct val="150000"/>
              </a:lnSpc>
            </a:pP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Falas com pessoas que não conheces?</a:t>
            </a:r>
          </a:p>
          <a:p>
            <a:pPr>
              <a:lnSpc>
                <a:spcPct val="150000"/>
              </a:lnSpc>
            </a:pP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Gostas que pessoas que não conheces saibam tudo da tua vida?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496" y="213488"/>
            <a:ext cx="9108504" cy="7020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Preocupas-te mais com a segurança</a:t>
            </a:r>
          </a:p>
          <a:p>
            <a:r>
              <a:rPr lang="pt-PT" sz="32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no dia a dia ou na Internet? </a:t>
            </a:r>
            <a:endParaRPr lang="pt-PT" sz="3200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1597" r="5893" b="2694"/>
          <a:stretch>
            <a:fillRect/>
          </a:stretch>
        </p:blipFill>
        <p:spPr bwMode="auto">
          <a:xfrm>
            <a:off x="6732240" y="2643758"/>
            <a:ext cx="2232248" cy="165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580112" y="1797665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0099AB"/>
                </a:solidFill>
              </a:rPr>
              <a:t>E NA INTERNET?</a:t>
            </a:r>
          </a:p>
        </p:txBody>
      </p:sp>
      <p:sp>
        <p:nvSpPr>
          <p:cNvPr id="11" name="Oval 10"/>
          <p:cNvSpPr/>
          <p:nvPr/>
        </p:nvSpPr>
        <p:spPr>
          <a:xfrm>
            <a:off x="5580112" y="1635646"/>
            <a:ext cx="2232248" cy="1080120"/>
          </a:xfrm>
          <a:prstGeom prst="ellipse">
            <a:avLst/>
          </a:prstGeom>
          <a:noFill/>
          <a:ln w="19050">
            <a:solidFill>
              <a:srgbClr val="3BC2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/>
          </a:p>
        </p:txBody>
      </p:sp>
      <p:sp>
        <p:nvSpPr>
          <p:cNvPr id="9" name="Slide Number Placeholder 8"/>
          <p:cNvSpPr>
            <a:spLocks noGrp="1"/>
          </p:cNvSpPr>
          <p:nvPr/>
        </p:nvSpPr>
        <p:spPr>
          <a:xfrm>
            <a:off x="8676456" y="66452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mtClean="0"/>
              <a:pPr algn="ctr"/>
              <a:t>8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encrypted-tbn0.gstatic.com/images?q=tbn:ANd9GcQ_f8r06j7M-cE229xRyIn092U-a3MMPUBzywG27SM5pUtyg3QEd3Nds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699542"/>
            <a:ext cx="6594593" cy="3544598"/>
          </a:xfrm>
          <a:prstGeom prst="rect">
            <a:avLst/>
          </a:prstGeom>
          <a:noFill/>
        </p:spPr>
      </p:pic>
      <p:sp>
        <p:nvSpPr>
          <p:cNvPr id="5" name="Slide Number Placeholder 8"/>
          <p:cNvSpPr>
            <a:spLocks noGrp="1"/>
          </p:cNvSpPr>
          <p:nvPr/>
        </p:nvSpPr>
        <p:spPr>
          <a:xfrm>
            <a:off x="8676456" y="66452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mtClean="0"/>
              <a:pPr algn="ctr"/>
              <a:t>9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2202</TotalTime>
  <Words>785</Words>
  <Application>Microsoft Office PowerPoint</Application>
  <PresentationFormat>On-screen Show (16:9)</PresentationFormat>
  <Paragraphs>169</Paragraphs>
  <Slides>18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PTCOM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Nivel 1 - Sessão para Educadores</dc:title>
  <dc:subject>Comunicar em Segurança 2014</dc:subject>
  <dc:creator>Joao Rodrigues</dc:creator>
  <cp:lastModifiedBy>p000000</cp:lastModifiedBy>
  <cp:revision>272</cp:revision>
  <dcterms:created xsi:type="dcterms:W3CDTF">2013-11-28T09:57:58Z</dcterms:created>
  <dcterms:modified xsi:type="dcterms:W3CDTF">2015-11-03T12:17:29Z</dcterms:modified>
</cp:coreProperties>
</file>