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04" r:id="rId2"/>
    <p:sldId id="690" r:id="rId3"/>
    <p:sldId id="871" r:id="rId4"/>
    <p:sldId id="872" r:id="rId5"/>
    <p:sldId id="873" r:id="rId6"/>
    <p:sldId id="874" r:id="rId7"/>
    <p:sldId id="844" r:id="rId8"/>
    <p:sldId id="875" r:id="rId9"/>
    <p:sldId id="861" r:id="rId10"/>
    <p:sldId id="845" r:id="rId11"/>
    <p:sldId id="876" r:id="rId12"/>
    <p:sldId id="848" r:id="rId13"/>
    <p:sldId id="877" r:id="rId14"/>
    <p:sldId id="855" r:id="rId15"/>
    <p:sldId id="866" r:id="rId16"/>
    <p:sldId id="849" r:id="rId17"/>
    <p:sldId id="858" r:id="rId18"/>
    <p:sldId id="864" r:id="rId19"/>
    <p:sldId id="865" r:id="rId20"/>
    <p:sldId id="859" r:id="rId21"/>
    <p:sldId id="853" r:id="rId22"/>
    <p:sldId id="869" r:id="rId23"/>
    <p:sldId id="870" r:id="rId24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7AD"/>
    <a:srgbClr val="005884"/>
    <a:srgbClr val="4C4C4E"/>
    <a:srgbClr val="0099AB"/>
    <a:srgbClr val="C90062"/>
    <a:srgbClr val="BED614"/>
    <a:srgbClr val="6E2585"/>
    <a:srgbClr val="002E48"/>
    <a:srgbClr val="E7B012"/>
    <a:srgbClr val="3BC2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5520" autoAdjust="0"/>
  </p:normalViewPr>
  <p:slideViewPr>
    <p:cSldViewPr>
      <p:cViewPr>
        <p:scale>
          <a:sx n="80" d="100"/>
          <a:sy n="80" d="100"/>
        </p:scale>
        <p:origin x="-870" y="-1038"/>
      </p:cViewPr>
      <p:guideLst>
        <p:guide orient="horz" pos="3168"/>
        <p:guide orient="horz" pos="2808"/>
        <p:guide orient="horz" pos="2952"/>
        <p:guide pos="2880"/>
        <p:guide pos="368"/>
        <p:guide pos="2832"/>
        <p:guide pos="2928"/>
        <p:guide pos="566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8"/>
    </p:cViewPr>
  </p:sorterViewPr>
  <p:notesViewPr>
    <p:cSldViewPr>
      <p:cViewPr varScale="1">
        <p:scale>
          <a:sx n="79" d="100"/>
          <a:sy n="79" d="100"/>
        </p:scale>
        <p:origin x="-3348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A54B44-D5FD-4633-921F-BEFF6144901E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5DCCC8E-D5FB-4FD9-B292-44A58175F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857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D9FBD2-6483-413B-8A4B-1808CE521C65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1E66626-A1E9-43E9-A7D8-154E756D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079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scPRu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44ECE68-CECE-4E19-8138-29CDDD933535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13313" name="Rectangle 3"/>
          <p:cNvSpPr txBox="1">
            <a:spLocks noGrp="1"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A99E18F5-0DBD-4551-8D3F-642A094F30D0}" type="datetime1">
              <a:rPr lang="en-US" sz="1200" b="0">
                <a:latin typeface="Times" pitchFamily="18" charset="0"/>
                <a:ea typeface="ＭＳ Ｐゴシック" pitchFamily="34" charset="-128"/>
                <a:cs typeface="+mn-cs"/>
              </a:rPr>
              <a:pPr algn="r" eaLnBrk="0" hangingPunct="0">
                <a:defRPr/>
              </a:pPr>
              <a:t>11/3/2015</a:t>
            </a:fld>
            <a:endParaRPr lang="en-US" sz="1200" b="0"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58109-1A13-4FDA-A22A-713531E60D41}" type="slidenum">
              <a:rPr lang="en-US" smtClean="0">
                <a:latin typeface="Times" pitchFamily="18" charset="0"/>
              </a:rPr>
              <a:pPr>
                <a:defRPr/>
              </a:pPr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Mais do que descarregar regularmente que é de facto importante é fundamental não tirar fotos que não possam ir parar aos servidores do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google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,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apple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e etc. Se querem tirar fotos “especiais" privadas então arranjem uma máquina digital para o efeito e mantenham os conteúdos longe da internet.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Mais do que descarregar regularmente que é de facto importante é fundamental não tirar fotos que não possam ir parar aos servidores do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google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,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apple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e etc. Se querem tirar fotos “especiais" privadas então arranjem uma máquina digital para o efeito e mantenham os conteúdos longe da internet.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Mais do que descarregar regularmente que é de facto importante é fundamental não tirar fotos que não possam ir parar aos servidores do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google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,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apple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e etc. Se querem tirar fotos “especiais" privadas então arranjem uma máquina digital para o efeito e mantenham os conteúdos longe da internet.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pt-PT" sz="1200" kern="1200" dirty="0" smtClean="0">
              <a:solidFill>
                <a:schemeClr val="tx1"/>
              </a:solidFill>
              <a:latin typeface="Times" pitchFamily="18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/>
              <a:t>um estudo encomendado pela </a:t>
            </a:r>
            <a:r>
              <a:rPr lang="pt-PT" dirty="0" smtClean="0">
                <a:hlinkClick r:id="rId3"/>
              </a:rPr>
              <a:t>Global </a:t>
            </a:r>
            <a:r>
              <a:rPr lang="pt-PT" dirty="0" err="1" smtClean="0">
                <a:hlinkClick r:id="rId3"/>
              </a:rPr>
              <a:t>Privacy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Enforcement</a:t>
            </a:r>
            <a:r>
              <a:rPr lang="pt-PT" dirty="0" smtClean="0">
                <a:hlinkClick r:id="rId3"/>
              </a:rPr>
              <a:t> Network</a:t>
            </a:r>
            <a:r>
              <a:rPr lang="pt-PT" dirty="0" smtClean="0"/>
              <a:t>, mostra que 75% das aplicações móveis, para além de pedirem acesso aos dados pessoais do utilizador, não são claras nem transparentes quanto às suas políticas de privacidade.</a:t>
            </a:r>
            <a:endParaRPr lang="pt-PT" sz="1200" kern="1200" dirty="0" smtClean="0">
              <a:solidFill>
                <a:schemeClr val="tx1"/>
              </a:solidFill>
              <a:latin typeface="Times" pitchFamily="18" charset="0"/>
              <a:ea typeface="ＭＳ Ｐゴシック" pitchFamily="-60" charset="-128"/>
              <a:cs typeface="ＭＳ Ｐゴシック" pitchFamily="-60" charset="-128"/>
            </a:endParaRP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BC1F7C1-B701-44FA-8D79-8AA75BFA778B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15361" name="Rectangle 3"/>
          <p:cNvSpPr txBox="1">
            <a:spLocks noGrp="1"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212774B4-5CDA-4278-BA6F-B21379DED2EB}" type="datetime1">
              <a:rPr lang="en-US" sz="1200" b="0">
                <a:latin typeface="Times" pitchFamily="18" charset="0"/>
                <a:ea typeface="ＭＳ Ｐゴシック" pitchFamily="34" charset="-128"/>
                <a:cs typeface="+mn-cs"/>
              </a:rPr>
              <a:pPr algn="r" eaLnBrk="0" hangingPunct="0">
                <a:defRPr/>
              </a:pPr>
              <a:t>11/3/2015</a:t>
            </a:fld>
            <a:endParaRPr lang="en-US" sz="1200" b="0"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2A10B2-06C0-48D0-BD26-5F978B0869A1}" type="slidenum">
              <a:rPr lang="en-US" smtClean="0">
                <a:latin typeface="Times" pitchFamily="18" charset="0"/>
              </a:rPr>
              <a:pPr>
                <a:defRPr/>
              </a:pPr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A internet está nas nossas vidas - </a:t>
            </a:r>
            <a:r>
              <a:rPr lang="pt-PT" dirty="0" smtClean="0"/>
              <a:t>internet veio para ficar,</a:t>
            </a:r>
            <a:r>
              <a:rPr lang="pt-PT" sz="1200" dirty="0" smtClean="0"/>
              <a:t> e é quase impossível pensarmos viver sem acesso à Internet. Como no nosso dia-a-dia, existem coisas boas e más, e temos de ter alguns cuidados, o Mundo da Internet é igual.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Somos cidadãos digitais, e se alguém nos dissesse que a partir de amanhã, íamos ficar sem  Internet, sem Multibanco, sem compras online, banco, as finanças via Internet…ficaríamos </a:t>
            </a:r>
            <a:r>
              <a:rPr lang="pt-PT" sz="1200" dirty="0" err="1" smtClean="0"/>
              <a:t>apreesivos</a:t>
            </a:r>
            <a:r>
              <a:rPr lang="pt-PT" sz="1200" dirty="0" smtClean="0"/>
              <a:t> porque cada vez mais utilizamos as Tecnologias em nosso beneficio.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Mas como o mundo real tem alguns riscos, o mundo virtual também pode comportar alguns riscos com os quais devemos aprender a lidar para utilizarmos a Internet de uma forma segura, responsável e ética. 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 smtClean="0"/>
              <a:t>A password é o inicio da segurança. Se não tivermos uma password forte, toda a informação que temos no computadores e os nossos acessos a sites como bancos ou outros fica comprometida.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dirty="0" smtClean="0">
              <a:solidFill>
                <a:srgbClr val="0099AB"/>
              </a:solidFill>
              <a:latin typeface="Arial"/>
              <a:cs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>
                <a:solidFill>
                  <a:srgbClr val="0099AB"/>
                </a:solidFill>
                <a:latin typeface="Arial"/>
                <a:cs typeface="Arial"/>
              </a:rPr>
              <a:t>Dicas para ter uma password segura</a:t>
            </a:r>
          </a:p>
          <a:p>
            <a:endParaRPr lang="pt-PT" dirty="0" smtClean="0"/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mais de 8 carateres.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utilizar nomes próprios ou de familiares.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colocar só números.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utilizar datas de nascimento, nome da escola.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Combinar letras maiúsculas, minúsculas, números e carateres especiais (!"#$%&amp;).  </a:t>
            </a:r>
          </a:p>
          <a:p>
            <a:pPr marL="457200" indent="-4572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Alterar a </a:t>
            </a:r>
            <a:r>
              <a:rPr lang="pt-PT" sz="12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com frequência. Não escolher a opção de “</a:t>
            </a:r>
            <a:r>
              <a:rPr lang="pt-PT" sz="12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guard</a:t>
            </a: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ar </a:t>
            </a:r>
            <a:r>
              <a:rPr lang="pt-PT" sz="12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“ .  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Várias </a:t>
            </a:r>
            <a:r>
              <a:rPr lang="pt-PT" sz="12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para vários acessos.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2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Fazer sempre LOGOUT ou SAIR.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password é o inicio da segurança. Se não tivermos uma password forte, toda a informação que temos no computadores e os nossos acessos a sites como bancos ou outros fica comprometida.</a:t>
            </a:r>
          </a:p>
          <a:p>
            <a:r>
              <a:rPr lang="pt-PT" sz="1200" b="1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Como a melhor forma de educar é com o exemplo faça questão de dizer ao seu filho(a) que não quer nem precisa saber a sua password e que pela mesmo razão não vai partilhar a sua com ele.” Isto é importante para eles perceberem que independentemente do grau de confiança existem dados que não devem ser partilhados.</a:t>
            </a:r>
          </a:p>
          <a:p>
            <a:r>
              <a:rPr lang="pt-PT" sz="1200" b="1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 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914400" lvl="1" indent="-457200">
              <a:buFont typeface="+mj-lt"/>
              <a:buAutoNum type="arabicPeriod"/>
            </a:pPr>
            <a:endParaRPr lang="pt-PT" sz="2000" b="1" dirty="0" smtClean="0">
              <a:solidFill>
                <a:srgbClr val="6E2585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+mn-cs"/>
              </a:rPr>
              <a:t>A questão do perfil privado, pode de facto ser uma solução mas não deixa de ser contra-natura, eles estão ali para se mostrarem, fundamental é decidirem bem o que partilham com quem, tendo em conta o uso que os outros podem vir a fazer dessas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+mn-cs"/>
              </a:rPr>
              <a:t>infos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+mn-cs"/>
              </a:rPr>
              <a:t> (slide7</a:t>
            </a:r>
          </a:p>
          <a:p>
            <a:pPr marL="914400" lvl="1" indent="-457200">
              <a:buFont typeface="+mj-lt"/>
              <a:buAutoNum type="arabicPeriod"/>
            </a:pPr>
            <a:endParaRPr lang="pt-PT" sz="2000" b="1" dirty="0" smtClean="0">
              <a:solidFill>
                <a:srgbClr val="6E2585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pt-PT" sz="2000" b="1" u="sng" dirty="0" smtClean="0">
              <a:solidFill>
                <a:srgbClr val="6E2585"/>
              </a:solidFill>
            </a:endParaRPr>
          </a:p>
          <a:p>
            <a:endParaRPr lang="pt-PT" sz="2000" dirty="0" smtClean="0">
              <a:solidFill>
                <a:srgbClr val="6E2585"/>
              </a:solidFill>
            </a:endParaRP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Exemplo de foto que identifica dados pessoais.</a:t>
            </a:r>
          </a:p>
          <a:p>
            <a:pPr algn="just"/>
            <a:r>
              <a:rPr lang="pt-PT" sz="1200" dirty="0" smtClean="0">
                <a:solidFill>
                  <a:srgbClr val="C00000"/>
                </a:solidFill>
              </a:rPr>
              <a:t>Nos termos do direito da UE, bem como  nos termos do direito do </a:t>
            </a:r>
            <a:r>
              <a:rPr lang="pt-PT" sz="1200" dirty="0" err="1" smtClean="0">
                <a:solidFill>
                  <a:srgbClr val="C00000"/>
                </a:solidFill>
              </a:rPr>
              <a:t>CdE</a:t>
            </a:r>
            <a:r>
              <a:rPr lang="pt-PT" sz="1200" dirty="0" smtClean="0">
                <a:solidFill>
                  <a:srgbClr val="C00000"/>
                </a:solidFill>
              </a:rPr>
              <a:t>, considera-se que as informações contêm dados sobre uma pessoa se</a:t>
            </a:r>
            <a:r>
              <a:rPr lang="pt-PT" sz="1200" smtClean="0">
                <a:solidFill>
                  <a:srgbClr val="C00000"/>
                </a:solidFill>
              </a:rPr>
              <a:t>:  Essa </a:t>
            </a:r>
            <a:r>
              <a:rPr lang="pt-PT" sz="1200" dirty="0" smtClean="0">
                <a:solidFill>
                  <a:srgbClr val="C00000"/>
                </a:solidFill>
              </a:rPr>
              <a:t>pessoa estiver identificada nessas informações (FRA, </a:t>
            </a:r>
            <a:r>
              <a:rPr lang="pt-PT" sz="1200" dirty="0" err="1" smtClean="0">
                <a:solidFill>
                  <a:srgbClr val="C00000"/>
                </a:solidFill>
              </a:rPr>
              <a:t>CdE</a:t>
            </a:r>
            <a:r>
              <a:rPr lang="pt-PT" sz="1200" dirty="0" smtClean="0">
                <a:solidFill>
                  <a:srgbClr val="C00000"/>
                </a:solidFill>
              </a:rPr>
              <a:t> &amp; TEDH, 2014, p. 40)</a:t>
            </a:r>
          </a:p>
          <a:p>
            <a:endParaRPr lang="pt-PT" sz="1200" kern="1200" dirty="0" smtClean="0">
              <a:solidFill>
                <a:schemeClr val="tx1"/>
              </a:solidFill>
              <a:latin typeface="Times" pitchFamily="18" charset="0"/>
              <a:ea typeface="ＭＳ Ｐゴシック" pitchFamily="-60" charset="-128"/>
              <a:cs typeface="ＭＳ Ｐゴシック" pitchFamily="-60" charset="-128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Colocar Fotos pessoais na Internet oferece a oportunidade a outros de as copiar, utilizar e manipular</a:t>
            </a:r>
          </a:p>
          <a:p>
            <a:endParaRPr lang="pt-PT" sz="1200" kern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pt-PT" sz="1200" dirty="0" smtClean="0">
                <a:solidFill>
                  <a:srgbClr val="C00000"/>
                </a:solidFill>
              </a:rPr>
              <a:t>Manual da Legislação Europeia sobre Proteção de Dados: O Manual da Legislação Europeia sobre Proteção de Dados foi elaborado pela Agência dos Direitos Fundamentais da União Europeia (FRA) e pelo Conselho da Europa (</a:t>
            </a:r>
            <a:r>
              <a:rPr lang="pt-PT" sz="1200" dirty="0" err="1" smtClean="0">
                <a:solidFill>
                  <a:srgbClr val="C00000"/>
                </a:solidFill>
              </a:rPr>
              <a:t>CdE</a:t>
            </a:r>
            <a:r>
              <a:rPr lang="pt-PT" sz="1200" dirty="0" smtClean="0">
                <a:solidFill>
                  <a:srgbClr val="C00000"/>
                </a:solidFill>
              </a:rPr>
              <a:t>), em conjunto com a Secretaria do Tribunal Europeu dos Direitos do Homem</a:t>
            </a:r>
            <a:r>
              <a:rPr lang="pt-PT" sz="1200" baseline="0" dirty="0" smtClean="0">
                <a:solidFill>
                  <a:srgbClr val="C00000"/>
                </a:solidFill>
              </a:rPr>
              <a:t> (</a:t>
            </a:r>
            <a:r>
              <a:rPr lang="pt-PT" dirty="0" smtClean="0"/>
              <a:t>TEDH).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raparigas </a:t>
            </a:r>
            <a:r>
              <a:rPr lang="pt-PT" dirty="0" err="1" smtClean="0"/>
              <a:t>paraguay</a:t>
            </a:r>
            <a:r>
              <a:rPr lang="pt-PT" dirty="0" smtClean="0"/>
              <a:t> ou da </a:t>
            </a:r>
            <a:r>
              <a:rPr lang="pt-PT" smtClean="0"/>
              <a:t>rapariga falsa.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2286000"/>
            <a:ext cx="8191500" cy="942975"/>
          </a:xfrm>
          <a:prstGeom prst="rect">
            <a:avLst/>
          </a:prstGeom>
        </p:spPr>
      </p:pic>
      <p:pic>
        <p:nvPicPr>
          <p:cNvPr id="13" name="Picture 12" descr="bg_capa.png"/>
          <p:cNvPicPr>
            <a:picLocks noChangeAspect="1"/>
          </p:cNvPicPr>
          <p:nvPr userDrawn="1"/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4" y="2"/>
            <a:ext cx="9143997" cy="5143499"/>
          </a:xfrm>
          <a:prstGeom prst="rect">
            <a:avLst/>
          </a:prstGeom>
        </p:spPr>
      </p:pic>
      <p:pic>
        <p:nvPicPr>
          <p:cNvPr id="14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3563892" y="1135587"/>
            <a:ext cx="1914499" cy="2962847"/>
          </a:xfrm>
          <a:prstGeom prst="rect">
            <a:avLst/>
          </a:prstGeom>
          <a:noFill/>
        </p:spPr>
      </p:pic>
      <p:pic>
        <p:nvPicPr>
          <p:cNvPr id="15" name="Picture 14" descr="Polici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267496"/>
            <a:ext cx="1008112" cy="224887"/>
          </a:xfrm>
          <a:prstGeom prst="rect">
            <a:avLst/>
          </a:prstGeom>
        </p:spPr>
      </p:pic>
      <p:pic>
        <p:nvPicPr>
          <p:cNvPr id="16" name="Picture 15" descr="fundação_pt_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868144" y="233891"/>
            <a:ext cx="864096" cy="26664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009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55833"/>
            <a:ext cx="9108000" cy="6878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172404" y="267497"/>
            <a:ext cx="697939" cy="10801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0" name="Picture 9" descr="Polic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6790" y="4731991"/>
            <a:ext cx="975600" cy="217634"/>
          </a:xfrm>
          <a:prstGeom prst="rect">
            <a:avLst/>
          </a:prstGeom>
        </p:spPr>
      </p:pic>
      <p:pic>
        <p:nvPicPr>
          <p:cNvPr id="11" name="Picture 10" descr="fundação_p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12160" y="4689042"/>
            <a:ext cx="933287" cy="28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046" y="4679828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 userDrawn="1"/>
        </p:nvSpPr>
        <p:spPr bwMode="auto">
          <a:xfrm>
            <a:off x="8532813" y="4881563"/>
            <a:ext cx="5000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036A1DCC-55F1-44EC-8860-FA4F44ED116B}" type="slidenum">
              <a:rPr lang="en-US" sz="900" b="0">
                <a:solidFill>
                  <a:srgbClr val="0099AB"/>
                </a:solidFill>
                <a:latin typeface="Arial"/>
                <a:ea typeface="ＭＳ Ｐゴシック" pitchFamily="34" charset="-128"/>
                <a:cs typeface="Arial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 b="0" dirty="0">
              <a:solidFill>
                <a:srgbClr val="0099AB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1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8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9959" y="3866312"/>
            <a:ext cx="933391" cy="288032"/>
          </a:xfrm>
          <a:prstGeom prst="rect">
            <a:avLst/>
          </a:prstGeom>
        </p:spPr>
      </p:pic>
      <p:pic>
        <p:nvPicPr>
          <p:cNvPr id="13" name="Picture 12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9" y="4298361"/>
            <a:ext cx="975471" cy="21760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387" y="4671857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" name="Rectangle 3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5" name="Picture 4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298332"/>
            <a:ext cx="975600" cy="217634"/>
          </a:xfrm>
          <a:prstGeom prst="rect">
            <a:avLst/>
          </a:prstGeom>
        </p:spPr>
      </p:pic>
      <p:pic>
        <p:nvPicPr>
          <p:cNvPr id="6" name="Picture 5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5" y="3866315"/>
            <a:ext cx="933287" cy="288000"/>
          </a:xfrm>
          <a:prstGeom prst="rect">
            <a:avLst/>
          </a:prstGeom>
        </p:spPr>
      </p:pic>
      <p:pic>
        <p:nvPicPr>
          <p:cNvPr id="7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3199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pt/url?url=http://br.stockfresh.com/image/1020103/hand-cursor&amp;rct=j&amp;frm=1&amp;q=&amp;esrc=s&amp;sa=U&amp;ei=ZUIVVaTpFcj3Uojtgwg&amp;ved=0CBcQ9QEwAQ&amp;usg=AFQjCNF4WJJeB2ZBS5CU5MjIYrJIQ0duCg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source=images&amp;cd=&amp;cad=rja&amp;uact=8&amp;ved=0CAgQjRw&amp;url=http://havidaemmarta.blogspot.com/2010_07_01_archive.html&amp;ei=zOplVIX8MMyxPMXQgcAB&amp;psig=AFQjCNGLCGc6_toTRW0tCyHjVCoJE5JE6w&amp;ust=141605178886810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pt/url?url=http://www.topludi.pt/prevencao-rodoviaria/sentido-proibido&amp;rct=j&amp;frm=1&amp;q=&amp;esrc=s&amp;sa=U&amp;ei=VYARVeqVFcTiU4_TgLgJ&amp;ved=0CBkQ9QEwAg&amp;usg=AFQjCNGi6jCSnOlgZrPdFfqTbBjch7lF5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denden.com.br/&amp;rct=j&amp;frm=1&amp;q=&amp;esrc=s&amp;sa=U&amp;ei=lVEEVMuRBoieO865gbgC&amp;ved=0CBkQ9QEwAg&amp;usg=AFQjCNEUz3Fgi_Aa3RMKZOeLf7673e9C_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ntivirus.sapo.pt/" TargetMode="External"/><Relationship Id="rId2" Type="http://schemas.openxmlformats.org/officeDocument/2006/relationships/hyperlink" Target="http://meo.pt/suporte/net/navegar-em-seguranc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itdefender.com/solutions/parental-control.html" TargetMode="External"/><Relationship Id="rId5" Type="http://schemas.openxmlformats.org/officeDocument/2006/relationships/hyperlink" Target="http://antivirus.tmn.pt/" TargetMode="External"/><Relationship Id="rId4" Type="http://schemas.openxmlformats.org/officeDocument/2006/relationships/hyperlink" Target="http://antivirus.meo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pt/url?sa=i&amp;rct=j&amp;q=&amp;esrc=s&amp;frm=1&amp;source=images&amp;cd=&amp;cad=rja&amp;uact=8&amp;ved=0CAcQjRw&amp;url=http://www.fotosimagens.net/chave.html&amp;ei=z79kVIHLBIO4PfuRgegO&amp;bvm=bv.79189006,d.ZWU&amp;psig=AFQjCNGtC5SiQdaBqbB-QIcqD3dPEHl8Ig&amp;ust=14159752295556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jpeg"/><Relationship Id="rId3" Type="http://schemas.openxmlformats.org/officeDocument/2006/relationships/hyperlink" Target="http://www.google.pt/url?sa=i&amp;rct=j&amp;q=&amp;esrc=s&amp;frm=1&amp;source=images&amp;cd=&amp;cad=rja&amp;uact=8&amp;ved=0CAcQjRw&amp;url=http://www.clker.com/clipart-9721.html&amp;ei=0cJkVPnEK4OXOJ-LgOAG&amp;bvm=bv.79189006,d.ZWU&amp;psig=AFQjCNGvj69AyPs_lTvQF4IbLVd6G0Kt7w&amp;ust=1415975884160419" TargetMode="External"/><Relationship Id="rId7" Type="http://schemas.openxmlformats.org/officeDocument/2006/relationships/hyperlink" Target="http://www.google.pt/url?url=http://www.njogos.com.br/jogar/1236/Jogos_Online_Patty_Panic/&amp;rct=j&amp;frm=1&amp;q=&amp;esrc=s&amp;sa=U&amp;ei=sFIRVePjEcX2Ur-ogrAK&amp;ved=0CB0Q9QEwBA&amp;usg=AFQjCNEJQ13qUfYJEiktRL7NXOxRUvhIBg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hyperlink" Target="http://www.google.pt/url?url=http://inlpcenter.org/reclaiming-the-positive-emotions-of-life-10-day-email-coaching-program/&amp;rct=j&amp;frm=1&amp;q=&amp;esrc=s&amp;sa=U&amp;ei=LVMRVfXNOYrlUvfbgLAO&amp;ved=0CCcQ9QEwCQ&amp;usg=AFQjCNHf3kfQAI0RAQNb-rgVKfkPqQLN7Q" TargetMode="External"/><Relationship Id="rId5" Type="http://schemas.openxmlformats.org/officeDocument/2006/relationships/hyperlink" Target="http://www.google.pt/url?sa=i&amp;rct=j&amp;q=&amp;esrc=s&amp;frm=1&amp;source=images&amp;cd=&amp;cad=rja&amp;uact=8&amp;ved=0CAcQjRw&amp;url=http://www.sub100sistemas.com.br/sobre-a-sub100&amp;ei=LMVkVOq_FMnfOOPVgYgH&amp;psig=AFQjCNGvj69AyPs_lTvQF4IbLVd6G0Kt7w&amp;ust=1415975884160419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hyperlink" Target="https://www.google.pt/url?url=https://pt-pt.facebook.com/&amp;rct=j&amp;frm=1&amp;q=&amp;esrc=s&amp;sa=U&amp;ei=2VIRVY7WEIrlUvfbgLAO&amp;ved=0CBUQ9QEwAA&amp;usg=AFQjCNHvCmvY-vnhYVgW8oJ5rjfD7imjW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gium World Cup fan Axelle Despiegelaere and a photo taken from her Facebook page of her hun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9622"/>
            <a:ext cx="3476957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149163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Pense nas consequências antes de publicar uma fotografia! </a:t>
            </a:r>
          </a:p>
          <a:p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Atenção aos comentários que faz no seu perfil e de outros!</a:t>
            </a:r>
          </a:p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As  fotografias e comentários podem ser usados para outros fins!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23528" y="123478"/>
            <a:ext cx="88204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Uma vez na Internet</a:t>
            </a:r>
            <a:r>
              <a:rPr lang="pt-PT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pt-PT" sz="32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para sempre na Internet</a:t>
            </a:r>
            <a:endParaRPr lang="pt-PT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79512" y="3651870"/>
            <a:ext cx="8424936" cy="936104"/>
          </a:xfrm>
          <a:prstGeom prst="wedgeRoundRectCallout">
            <a:avLst>
              <a:gd name="adj1" fmla="val -23497"/>
              <a:gd name="adj2" fmla="val -83890"/>
              <a:gd name="adj3" fmla="val 16667"/>
            </a:avLst>
          </a:prstGeom>
          <a:solidFill>
            <a:schemeClr val="bg1"/>
          </a:solidFill>
          <a:ln w="19050">
            <a:solidFill>
              <a:srgbClr val="0099AB"/>
            </a:solidFill>
            <a:round/>
            <a:headEnd/>
            <a:tailEnd/>
          </a:ln>
        </p:spPr>
        <p:txBody>
          <a:bodyPr wrap="square" rtlCol="0" anchor="ctr"/>
          <a:lstStyle/>
          <a:p>
            <a:pPr algn="just" eaLnBrk="0" hangingPunct="0"/>
            <a:r>
              <a:rPr lang="pt-PT" sz="14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pt-PT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252000" eaLnBrk="0" hangingPunct="0">
              <a:buFont typeface="Wingdings" pitchFamily="2" charset="2"/>
              <a:buChar char="§"/>
            </a:pPr>
            <a:r>
              <a:rPr lang="pt-PT" sz="14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“A caça não é uma questão de vida ou morte. É muito mais importante do que isso ... isto foi aproximadamente há 1 ano atrás ... Americanos prontos para caçar hoje. </a:t>
            </a:r>
            <a:r>
              <a:rPr lang="pt-PT" sz="1400" b="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Haha</a:t>
            </a:r>
            <a:r>
              <a:rPr lang="pt-PT" sz="14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eaLnBrk="0" hangingPunct="0">
              <a:lnSpc>
                <a:spcPct val="150000"/>
              </a:lnSpc>
            </a:pPr>
            <a:r>
              <a:rPr lang="pt-PT" sz="9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http://blogs.ne10.uol.com.br/social1/2014/07/10/jovem-belga-faz-sucesso-na-copa-e-e-contratada-pela-loreal/</a:t>
            </a:r>
            <a:endParaRPr lang="pt-PT" sz="1400" b="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704" y="1059582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7938" eaLnBrk="1" hangingPunct="1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fraude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online.</a:t>
            </a:r>
            <a:endParaRPr lang="pt-PT" sz="1600" b="0" i="1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180975" indent="-7938" eaLnBrk="1" hangingPunct="1">
              <a:lnSpc>
                <a:spcPct val="150000"/>
              </a:lnSpc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Por norma, chega por email que direciona para páginas WEB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falsas.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180975" indent="-7938" eaLnBrk="1" hangingPunct="1">
              <a:lnSpc>
                <a:spcPct val="150000"/>
              </a:lnSpc>
            </a:pPr>
            <a:r>
              <a:rPr lang="pt-PT" sz="1600" b="0" u="sng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Tentativa de adquirir dados pessoais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( password; </a:t>
            </a:r>
            <a:r>
              <a:rPr lang="pt-PT" sz="1600" b="0" dirty="0" err="1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nrs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cartão crédito,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) através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páginas que imitam sites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verdadeiros.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9582"/>
            <a:ext cx="144016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PHISHING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712" y="3075806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7938" eaLnBrk="1" hangingPunct="1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Envio de emails não solicitados que são enviados para um grande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nr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º de pessoas.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735546"/>
            <a:ext cx="4032448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ESQUEMAS DE FRAUDE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267494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Na Internet também existem burlas e esquemas maliciosos….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108905"/>
            <a:ext cx="144016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SPAM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 animBg="1"/>
      <p:bldP spid="1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75656" y="771550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7938" algn="just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Computadores que estão comprometidos por códigos maliciosos, como </a:t>
            </a:r>
            <a:r>
              <a:rPr lang="pt-PT" sz="16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vírus e cavalos de </a:t>
            </a:r>
            <a:r>
              <a:rPr lang="pt-PT" sz="160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tróia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 Estes códigos maliciosos permitem que </a:t>
            </a:r>
            <a:r>
              <a:rPr lang="pt-PT" sz="1600" b="0" i="1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spammers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utilizem o computador para o envio de spam, sem o conhecimento do utilizador. Os spam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zombies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são muito explorados pelos </a:t>
            </a:r>
            <a:r>
              <a:rPr lang="pt-PT" sz="1600" b="0" i="1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spammers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, por proporcionar o anonimato que tanto os protege.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3111810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7938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Correntes – Envie para todos os amigos ; Não quebre a corrente….</a:t>
            </a:r>
          </a:p>
          <a:p>
            <a:pPr marL="93663" indent="-7938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Publicidade anónima e/ou não solicitada.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771550"/>
            <a:ext cx="1440160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SPAM ZOMBIES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111810"/>
            <a:ext cx="144016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TIPO DE SPAM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12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 b="65244"/>
          <a:stretch>
            <a:fillRect/>
          </a:stretch>
        </p:blipFill>
        <p:spPr bwMode="auto">
          <a:xfrm>
            <a:off x="0" y="0"/>
            <a:ext cx="4721121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5486"/>
            <a:ext cx="2933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3727" b="20384"/>
          <a:stretch>
            <a:fillRect/>
          </a:stretch>
        </p:blipFill>
        <p:spPr bwMode="auto">
          <a:xfrm>
            <a:off x="4712692" y="2499742"/>
            <a:ext cx="44313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.ditatompel.crayoncreative.net/wp-content/uploads/2010/09/facebook_phishing.png"/>
          <p:cNvPicPr>
            <a:picLocks noChangeAspect="1" noChangeArrowheads="1"/>
          </p:cNvPicPr>
          <p:nvPr/>
        </p:nvPicPr>
        <p:blipFill>
          <a:blip r:embed="rId3" cstate="print"/>
          <a:srcRect l="11652" t="9282" r="18237" b="23898"/>
          <a:stretch>
            <a:fillRect/>
          </a:stretch>
        </p:blipFill>
        <p:spPr bwMode="auto">
          <a:xfrm>
            <a:off x="792335" y="339502"/>
            <a:ext cx="6457950" cy="40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Ptppicfs01.ptportugal.corppt.com\fundacaopt\DCEI\01.Educacao\01.Comunicar em Segurança\2012_2013\Screen Shot 2012-08-13 at 12.17.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327" y="346999"/>
            <a:ext cx="7130844" cy="321266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 bwMode="auto">
          <a:xfrm>
            <a:off x="3960687" y="2885281"/>
            <a:ext cx="3456384" cy="216024"/>
          </a:xfrm>
          <a:prstGeom prst="roundRect">
            <a:avLst/>
          </a:prstGeom>
          <a:noFill/>
          <a:ln w="19050">
            <a:solidFill>
              <a:srgbClr val="C90062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pic>
        <p:nvPicPr>
          <p:cNvPr id="6" name="Picture 2" descr="https://encrypted-tbn2.gstatic.com/images?q=tbn:ANd9GcQPuKlsUjRgz-8--FOrGJunoH7pBDoveVtttTNIpsSdrBzrB1imsw3z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95612">
            <a:off x="208438" y="2522245"/>
            <a:ext cx="454586" cy="77482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1512415" y="401005"/>
            <a:ext cx="1440160" cy="216024"/>
          </a:xfrm>
          <a:prstGeom prst="roundRect">
            <a:avLst/>
          </a:prstGeom>
          <a:noFill/>
          <a:ln w="19050">
            <a:solidFill>
              <a:srgbClr val="C90062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pic>
        <p:nvPicPr>
          <p:cNvPr id="8" name="Picture 2" descr="https://encrypted-tbn2.gstatic.com/images?q=tbn:ANd9GcQPuKlsUjRgz-8--FOrGJunoH7pBDoveVtttTNIpsSdrBzrB1imsw3z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95612">
            <a:off x="465722" y="311754"/>
            <a:ext cx="454586" cy="77482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1080367" y="401005"/>
            <a:ext cx="3240360" cy="216024"/>
          </a:xfrm>
          <a:prstGeom prst="roundRect">
            <a:avLst/>
          </a:prstGeom>
          <a:noFill/>
          <a:ln w="19050">
            <a:solidFill>
              <a:srgbClr val="C90062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0" name="Rectangle 9"/>
          <p:cNvSpPr/>
          <p:nvPr/>
        </p:nvSpPr>
        <p:spPr bwMode="auto">
          <a:xfrm>
            <a:off x="323528" y="735546"/>
            <a:ext cx="4032448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ESQUEMAS DE FRAUDE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16672" y="3209317"/>
            <a:ext cx="400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1800" dirty="0" smtClean="0">
                <a:solidFill>
                  <a:srgbClr val="C90062"/>
                </a:solidFill>
                <a:latin typeface="Arial"/>
                <a:cs typeface="Arial"/>
              </a:rPr>
              <a:t>URL DIFERENTE -  PÁGINA FALSA</a:t>
            </a:r>
            <a:endParaRPr lang="pt-PT" sz="1800" dirty="0">
              <a:solidFill>
                <a:srgbClr val="C90062"/>
              </a:solidFill>
              <a:latin typeface="Arial"/>
              <a:cs typeface="Arial"/>
            </a:endParaRPr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14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3.ggpht.com/_2ux2ZSf-xWE/S3dDlju94sI/AAAAAAAAHgQ/EgRo6VO-_1Q/aviso_thumb%5B4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9502"/>
            <a:ext cx="6408712" cy="38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115616" y="2661760"/>
            <a:ext cx="86409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283968" y="2661760"/>
            <a:ext cx="122413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187624" y="2985796"/>
            <a:ext cx="122413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115616" y="3309832"/>
            <a:ext cx="648072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35696" y="3525856"/>
            <a:ext cx="50405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9712" y="393508"/>
            <a:ext cx="4536504" cy="1890210"/>
          </a:xfrm>
          <a:prstGeom prst="roundRect">
            <a:avLst/>
          </a:prstGeom>
          <a:noFill/>
          <a:ln w="28575">
            <a:solidFill>
              <a:srgbClr val="0099AB"/>
            </a:solidFill>
            <a:prstDash val="solid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15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512" y="195486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carregar em </a:t>
            </a:r>
            <a:r>
              <a:rPr lang="pt-PT" sz="1600" b="0" i="1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dos emails ou </a:t>
            </a:r>
            <a:r>
              <a:rPr lang="pt-PT" sz="1600" b="0" dirty="0" err="1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Escrever os endereços/links enviados por email no browser – Não fazer cópia do endereço ou link 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Suspeitar de emails de origem desconhecida.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Suspeitar de emails com assuntos sugestivos ou aliciantes.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a remetentes omissos.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um filtro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anti-spam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ao fornecer o endereço de email em sites, redes sociais,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para evitar receber este tipo de emails.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vários endereços de email – Um para registo em redes sociais e outro para sites/serviços.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 rot="2087091">
            <a:off x="7459381" y="231319"/>
            <a:ext cx="1673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3600" b="0" dirty="0" smtClean="0">
                <a:solidFill>
                  <a:srgbClr val="0097AD"/>
                </a:solidFill>
                <a:latin typeface="Broadway" pitchFamily="82" charset="0"/>
                <a:cs typeface="Arial"/>
              </a:rPr>
              <a:t>DICAS</a:t>
            </a:r>
            <a:endParaRPr lang="pt-PT" sz="3600" b="0" dirty="0">
              <a:solidFill>
                <a:srgbClr val="0097AD"/>
              </a:solidFill>
              <a:latin typeface="Broadway" pitchFamily="8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59832" y="64103"/>
            <a:ext cx="58326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Colocar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sempre um código para desbloquear o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telemóvel/dispositivo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à informação pessoal que coloca no telemóvel(fotos/agenda)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Instalar aplicações(APPS)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fonte segura.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 noção que quase todas as APPS ficam com acesso aos contactos de telemóvel e fotografias”.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a fotografias pessoais tiradas com o telemóvel para não irem parar à Internet.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Ligar o GPS apenas quando necessário e sabendo que a sua localização vai ser partilhada, por exemplo nas fotos que tira.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t2.gstatic.com/images?q=tbn:ANd9GcRBp9ILnxUIOxGzlw1hPqtlTMwkp4Hxht7sAg39XtjRlAqRsq3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65" t="9746" r="18965" b="16187"/>
          <a:stretch>
            <a:fillRect/>
          </a:stretch>
        </p:blipFill>
        <p:spPr bwMode="auto">
          <a:xfrm>
            <a:off x="108821" y="699542"/>
            <a:ext cx="3016365" cy="26382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1291695">
            <a:off x="136832" y="1012816"/>
            <a:ext cx="30390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5">
                    <a:lumMod val="75000"/>
                  </a:schemeClr>
                </a:solidFill>
                <a:latin typeface="Freestyle Script" pitchFamily="66" charset="0"/>
                <a:cs typeface="Arial" pitchFamily="34" charset="0"/>
              </a:rPr>
              <a:t>LEMBRE-SE!</a:t>
            </a:r>
          </a:p>
          <a:p>
            <a:pPr algn="ctr"/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TELEMÓVEL</a:t>
            </a:r>
          </a:p>
          <a:p>
            <a:pPr algn="ctr"/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  <a:p>
            <a:pPr algn="ctr"/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COMPUTADOR</a:t>
            </a:r>
            <a:endParaRPr lang="pt-PT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pt-PT" sz="4000" dirty="0">
              <a:solidFill>
                <a:schemeClr val="accent5">
                  <a:lumMod val="75000"/>
                </a:schemeClr>
              </a:solidFill>
              <a:latin typeface="Freestyle Script" pitchFamily="66" charset="0"/>
              <a:cs typeface="Arial" pitchFamily="34" charset="0"/>
            </a:endParaRPr>
          </a:p>
        </p:txBody>
      </p:sp>
      <p:sp>
        <p:nvSpPr>
          <p:cNvPr id="6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17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23478"/>
            <a:ext cx="628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APPS …Serão Seguras? </a:t>
            </a:r>
            <a:endParaRPr lang="pt-PT" sz="4000" b="1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99792" y="987574"/>
          <a:ext cx="5291829" cy="305426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0000"/>
                <a:gridCol w="755829"/>
                <a:gridCol w="1620000"/>
                <a:gridCol w="2376000"/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PT" sz="9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Top 10</a:t>
                      </a:r>
                      <a:endParaRPr lang="pt-PT" sz="9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endParaRPr lang="pt-PT" sz="9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Como atua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Tom </a:t>
                      </a:r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Guitar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: Solo Lite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Captura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telemóvel,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anúncios irritantes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Brightest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Flashlight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Modifica a página inicial do browser e os favoritos, cria atalhos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 Ben the Dog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Pierre, O Papagaio Falante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 Santa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 Tom Cat 2 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101 jogos em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Captura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telemóvel,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anúncios irritantes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Anoitecer Wallpaper Live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Captura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telemóvel,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anúncios irritantes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Slot Machine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Modifica a página inicial do browser e os favoritos, cria atalhos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23"/>
          <p:cNvGrpSpPr/>
          <p:nvPr/>
        </p:nvGrpSpPr>
        <p:grpSpPr>
          <a:xfrm>
            <a:off x="3382731" y="1161870"/>
            <a:ext cx="333375" cy="2860200"/>
            <a:chOff x="3995936" y="2581275"/>
            <a:chExt cx="333375" cy="3813600"/>
          </a:xfrm>
        </p:grpSpPr>
        <p:pic>
          <p:nvPicPr>
            <p:cNvPr id="12" name="Picture 11" descr="10mais_talkingt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581275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3" name="Picture 12" descr="10mais_guitar_sol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2967967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4" name="Picture 13" descr="10mais_Brightest_Flashlight_Fre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3354659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5" name="Picture 14" descr="10mais_Talking_Ben_the_Dog_Fre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3741351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6" name="Picture 15" descr="10mais_Pierre_Papagaio_Falant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5936" y="4128043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7" name="Picture 16" descr="10mais_talking_sant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4514735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8" name="Picture 17" descr="10mais_Talking_Tom_Cat_2_Fre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95936" y="4901427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9" name="Picture 18" descr="10mais_101_jogo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936" y="5288119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20" name="Picture 19" descr="10mais_anoitec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95936" y="5674811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21" name="Picture 20" descr="10mais_slot_machin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95936" y="6061500"/>
              <a:ext cx="333375" cy="333375"/>
            </a:xfrm>
            <a:prstGeom prst="rect">
              <a:avLst/>
            </a:prstGeom>
            <a:noFill/>
          </p:spPr>
        </p:pic>
      </p:grpSp>
      <p:sp>
        <p:nvSpPr>
          <p:cNvPr id="26" name="Rectangle 25"/>
          <p:cNvSpPr/>
          <p:nvPr/>
        </p:nvSpPr>
        <p:spPr>
          <a:xfrm>
            <a:off x="0" y="41559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>
                <a:solidFill>
                  <a:srgbClr val="002060"/>
                </a:solidFill>
                <a:latin typeface="Calibri" pitchFamily="34" charset="0"/>
              </a:rPr>
              <a:t>http://www.ijailbreak.com/android/trustgo-halloween-spotlight-infographic/</a:t>
            </a:r>
            <a:endParaRPr lang="pt-PT" sz="1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1419622"/>
            <a:ext cx="2088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acordo com um estudo realizado em 2012 pela 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TrustGo</a:t>
            </a:r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pelo menos 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das 500 melhores APPS do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Google Play </a:t>
            </a:r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são aplicativos de "alto risco".</a:t>
            </a:r>
            <a:endParaRPr lang="pt-PT" sz="1600" b="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18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7544" y="1084550"/>
            <a:ext cx="19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Estudo de 2014 da </a:t>
            </a:r>
          </a:p>
          <a:p>
            <a:pPr algn="ctr"/>
            <a:r>
              <a:rPr lang="pt-PT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Global </a:t>
            </a:r>
            <a:r>
              <a:rPr lang="pt-PT" sz="20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Privacy</a:t>
            </a:r>
            <a:r>
              <a:rPr lang="pt-PT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Enforcement</a:t>
            </a:r>
            <a:r>
              <a:rPr lang="pt-PT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Network</a:t>
            </a:r>
            <a:endParaRPr lang="pt-PT" sz="20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699792" y="195486"/>
            <a:ext cx="6352244" cy="3888432"/>
            <a:chOff x="2699792" y="1722294"/>
            <a:chExt cx="6120000" cy="4361248"/>
          </a:xfrm>
        </p:grpSpPr>
        <p:pic>
          <p:nvPicPr>
            <p:cNvPr id="58370" name="Picture 2" descr="http://pplware.sapo.pt/wp-content/uploads/2014/09/aplicações_dados_utilizado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723042"/>
              <a:ext cx="6120000" cy="43605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854925" y="1722294"/>
              <a:ext cx="5796000" cy="4349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75% das aplicações móveis recolhem dados do utilizador </a:t>
              </a:r>
              <a:endParaRPr lang="pt-PT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23528" y="735546"/>
            <a:ext cx="4032448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SEGURANÇA NO TELEMÓVEL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19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475656" y="267494"/>
            <a:ext cx="604867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ÍNDICE</a:t>
            </a:r>
          </a:p>
          <a:p>
            <a:pPr eaLnBrk="0" hangingPunct="0">
              <a:spcBef>
                <a:spcPct val="50000"/>
              </a:spcBef>
            </a:pPr>
            <a:endParaRPr lang="pt-PT" sz="2000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marL="1354138" indent="-457200" eaLnBrk="0" hangingPunct="0">
              <a:lnSpc>
                <a:spcPct val="150000"/>
              </a:lnSpc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b="0" dirty="0" smtClean="0">
                <a:solidFill>
                  <a:srgbClr val="002E48"/>
                </a:solidFill>
                <a:latin typeface="Arial" charset="0"/>
                <a:hlinkClick r:id="rId3" action="ppaction://hlinksldjump"/>
              </a:rPr>
              <a:t>Password</a:t>
            </a:r>
            <a:endParaRPr lang="pt-PT" altLang="ja-JP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lnSpc>
                <a:spcPct val="150000"/>
              </a:lnSpc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b="0" dirty="0" smtClean="0">
                <a:solidFill>
                  <a:srgbClr val="002E48"/>
                </a:solidFill>
                <a:latin typeface="Arial" charset="0"/>
                <a:hlinkClick r:id="rId5" action="ppaction://hlinksldjump"/>
              </a:rPr>
              <a:t>Privacidade na Internet</a:t>
            </a:r>
            <a:endParaRPr lang="pt-PT" altLang="ja-JP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lnSpc>
                <a:spcPct val="150000"/>
              </a:lnSpc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b="0" dirty="0" smtClean="0">
                <a:solidFill>
                  <a:srgbClr val="002E48"/>
                </a:solidFill>
                <a:latin typeface="Arial" charset="0"/>
                <a:hlinkClick r:id="rId6" action="ppaction://hlinksldjump"/>
              </a:rPr>
              <a:t>Esquemas de Fraude</a:t>
            </a:r>
            <a:endParaRPr lang="pt-PT" altLang="ja-JP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lnSpc>
                <a:spcPct val="150000"/>
              </a:lnSpc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b="0" dirty="0" smtClean="0">
                <a:solidFill>
                  <a:srgbClr val="002E48"/>
                </a:solidFill>
                <a:latin typeface="Arial" charset="0"/>
                <a:hlinkClick r:id="rId7" action="ppaction://hlinksldjump"/>
              </a:rPr>
              <a:t>Segurança no telemóvel</a:t>
            </a:r>
            <a:endParaRPr lang="pt-PT" altLang="ja-JP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915566"/>
            <a:ext cx="2592287" cy="32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15566"/>
            <a:ext cx="2592288" cy="32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2.gstatic.com/images?q=tbn:ANd9GcSp84fq8bkGqsSrVzwgHegfTXhi2hyx2-eW87nNt_x2CYi6E5G1tK4g5Tw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442" t="2703" r="5728" b="2703"/>
          <a:stretch>
            <a:fillRect/>
          </a:stretch>
        </p:blipFill>
        <p:spPr bwMode="auto">
          <a:xfrm>
            <a:off x="1475656" y="1671649"/>
            <a:ext cx="2376264" cy="17821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195486"/>
            <a:ext cx="5505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2 APPS …SERÃO IGUAIS? </a:t>
            </a:r>
            <a:endParaRPr lang="pt-PT" sz="3200" b="1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20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83569" y="1826696"/>
            <a:ext cx="85170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3400" b="0" dirty="0" smtClean="0">
                <a:solidFill>
                  <a:srgbClr val="4C4C4E"/>
                </a:solidFill>
                <a:latin typeface="Arial"/>
                <a:cs typeface="Arial"/>
              </a:rPr>
              <a:t>A tecnologia é um elo de ligação ao mundo</a:t>
            </a:r>
          </a:p>
          <a:p>
            <a:pPr eaLnBrk="0" hangingPunct="0">
              <a:spcBef>
                <a:spcPct val="50000"/>
              </a:spcBef>
            </a:pPr>
            <a:r>
              <a:rPr lang="pt-PT" sz="3400" b="0" dirty="0" smtClean="0">
                <a:solidFill>
                  <a:srgbClr val="4C4C4E"/>
                </a:solidFill>
                <a:latin typeface="Arial"/>
                <a:cs typeface="Arial"/>
              </a:rPr>
              <a:t>Esteja atento às novidades tecnológicas </a:t>
            </a:r>
          </a:p>
          <a:p>
            <a:pPr eaLnBrk="0" hangingPunct="0">
              <a:spcBef>
                <a:spcPct val="50000"/>
              </a:spcBef>
            </a:pPr>
            <a:r>
              <a:rPr lang="pt-PT" sz="3400" b="0" dirty="0" smtClean="0">
                <a:solidFill>
                  <a:srgbClr val="4C4C4E"/>
                </a:solidFill>
                <a:latin typeface="Arial"/>
                <a:cs typeface="Arial"/>
              </a:rPr>
              <a:t>Tenha comportamentos seguros online</a:t>
            </a:r>
          </a:p>
        </p:txBody>
      </p:sp>
      <p:pic>
        <p:nvPicPr>
          <p:cNvPr id="4" name="Picture 4" descr="https://encrypted-tbn3.gstatic.com/images?q=tbn:ANd9GcRV1VnzHUz0F7mdN2Dd9SfZlfXahIcjZKNDMPV65VFhoX3cfwdYaSPip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714"/>
            <a:ext cx="320036" cy="216024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 bwMode="auto">
          <a:xfrm rot="20714787">
            <a:off x="97558" y="448889"/>
            <a:ext cx="2124923" cy="1041282"/>
          </a:xfrm>
          <a:prstGeom prst="wedgeRoundRectCallout">
            <a:avLst>
              <a:gd name="adj1" fmla="val 41253"/>
              <a:gd name="adj2" fmla="val 65577"/>
              <a:gd name="adj3" fmla="val 16667"/>
            </a:avLst>
          </a:prstGeom>
          <a:solidFill>
            <a:srgbClr val="E7B01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BOAS</a:t>
            </a:r>
          </a:p>
          <a:p>
            <a:pPr algn="ctr" eaLnBrk="0" hangingPunct="0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NAVEGAÇÕES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V1VnzHUz0F7mdN2Dd9SfZlfXahIcjZKNDMPV65VFhoX3cfwdYaSPip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7774"/>
            <a:ext cx="320036" cy="216024"/>
          </a:xfrm>
          <a:prstGeom prst="rect">
            <a:avLst/>
          </a:prstGeom>
          <a:noFill/>
        </p:spPr>
      </p:pic>
      <p:pic>
        <p:nvPicPr>
          <p:cNvPr id="12" name="Picture 4" descr="https://encrypted-tbn3.gstatic.com/images?q=tbn:ANd9GcRV1VnzHUz0F7mdN2Dd9SfZlfXahIcjZKNDMPV65VFhoX3cfwdYaSPip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9862"/>
            <a:ext cx="320036" cy="216024"/>
          </a:xfrm>
          <a:prstGeom prst="rect">
            <a:avLst/>
          </a:prstGeom>
          <a:noFill/>
        </p:spPr>
      </p:pic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21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7534"/>
            <a:ext cx="8748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800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SITE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1800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sz="18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sz="1800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SAPO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1800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Internet Segura 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PT" sz="1800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PSP  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P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sz="18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sz="1800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91680" y="195486"/>
            <a:ext cx="326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OUTRAS INFORMAÇÕES</a:t>
            </a:r>
            <a:endParaRPr lang="pt-PT" sz="2000" b="1" u="sng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508104" y="3579862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774791"/>
            <a:ext cx="6912768" cy="347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Guia de Segurança MEO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http://meo.pt/suporte/net/navegar-em-seguranca/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Antivírus grátis para clientes SAPO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http://antivirus.sapo.pt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Antivírus grátis para clientes MEO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http://antivirus.meo.pt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Antivírus grátis para clientes TMN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99A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http://antivirus.tmn.pt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Funcionalidades de Controlo Parental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Bitdefender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http://www.bitdefender.com/solutions/parental-control.html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>
              <a:lnSpc>
                <a:spcPct val="200000"/>
              </a:lnSpc>
              <a:buFontTx/>
              <a:buChar char="•"/>
            </a:pPr>
            <a:endParaRPr lang="pt-PT" sz="1400" b="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200000"/>
              </a:lnSpc>
              <a:buFontTx/>
              <a:buChar char="•"/>
            </a:pP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rgbClr val="0099A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691680" y="195486"/>
            <a:ext cx="326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OUTRAS INFORMAÇÕES</a:t>
            </a:r>
            <a:endParaRPr lang="pt-PT" sz="2000" b="1" u="sng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99592" y="1923678"/>
            <a:ext cx="1659429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Pesquisamos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Partilhamos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Comunicamos</a:t>
            </a:r>
          </a:p>
          <a:p>
            <a:pPr eaLnBrk="0" hangingPunct="0">
              <a:spcBef>
                <a:spcPct val="50000"/>
              </a:spcBef>
            </a:pPr>
            <a:endParaRPr lang="pt-PT" sz="1800" b="0" dirty="0">
              <a:solidFill>
                <a:srgbClr val="4C4C4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72200" y="1923678"/>
            <a:ext cx="281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Esquemas de Fraude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Vírus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Privacidade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899592" y="339502"/>
            <a:ext cx="7167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ESTAMOS TODOS LIGADOS PELA </a:t>
            </a:r>
            <a:r>
              <a:rPr lang="pt-PT" i="1" dirty="0" smtClean="0">
                <a:solidFill>
                  <a:srgbClr val="0099AB"/>
                </a:solidFill>
                <a:latin typeface="Arial"/>
                <a:cs typeface="Arial"/>
              </a:rPr>
              <a:t>INTERNET</a:t>
            </a: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…</a:t>
            </a:r>
            <a:endParaRPr lang="pt-PT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9622"/>
            <a:ext cx="3492317" cy="25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31590"/>
            <a:ext cx="576064" cy="6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64288" y="1131590"/>
            <a:ext cx="576064" cy="6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3950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Começando pelo básico….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149163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latin typeface="Arial" pitchFamily="34" charset="0"/>
                <a:cs typeface="Arial" pitchFamily="34" charset="0"/>
              </a:rPr>
              <a:t>Escrever a 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1" descr="https://encrypted-tbn0.gstatic.com/images?q=tbn:ANd9GcS2btPbWJiDwZKe3D88BXjdry2twqe-C11LhFz3Pi5KLe2gQyRx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99593" y="2121700"/>
            <a:ext cx="3594177" cy="14041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8" y="2283718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pt-PT" sz="66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5" descr="https://encrypted-tbn1.gstatic.com/images?q=tbn:ANd9GcTZGK3Wwcht3uNJQefcSHk06qCe8BIpsnPieZuYnpd7OQLlM2Zv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44208" y="1923678"/>
            <a:ext cx="1430818" cy="1638182"/>
          </a:xfrm>
          <a:prstGeom prst="rect">
            <a:avLst/>
          </a:prstGeom>
          <a:noFill/>
        </p:spPr>
      </p:pic>
      <p:sp>
        <p:nvSpPr>
          <p:cNvPr id="1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3528" y="735546"/>
            <a:ext cx="1800200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PASSWORD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771801" y="1815666"/>
            <a:ext cx="184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PT" sz="900" b="0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95536" y="627534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mais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8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letras.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utilizar nomes próprios ou de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familiares.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colocar só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números –      </a:t>
            </a:r>
            <a:r>
              <a:rPr lang="pt-PT" sz="1600" dirty="0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EX: 1,2,3,4,5    EX:  20/11/1950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Combinar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letras maiúsculas, minúsculas, números e carateres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especiais (!"#$%&amp;).  </a:t>
            </a:r>
          </a:p>
          <a:p>
            <a:pPr marL="457200" indent="-4572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Alterar a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com frequência. Não escolher a opção de “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guard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ar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“ .  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Várias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para vários acessos.</a:t>
            </a:r>
          </a:p>
          <a:p>
            <a:pPr marL="457200" indent="-457200" algn="just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Fazer sempre LOGOUT ou SAIR.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527" y="123478"/>
            <a:ext cx="8820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Dicas para ter uma password segura</a:t>
            </a:r>
            <a:endParaRPr lang="pt-PT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343584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eaLnBrk="0" hangingPunct="0"/>
            <a:r>
              <a:rPr lang="pt-P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Password   =                                </a:t>
            </a:r>
            <a:r>
              <a:rPr lang="pt-PT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É pessoal! </a:t>
            </a:r>
          </a:p>
          <a:p>
            <a:pPr marL="176213" eaLnBrk="0" hangingPunct="0"/>
            <a:r>
              <a:rPr lang="pt-PT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				             Não deve ser partilhada!</a:t>
            </a:r>
          </a:p>
        </p:txBody>
      </p:sp>
      <p:sp>
        <p:nvSpPr>
          <p:cNvPr id="10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9890">
            <a:off x="2794143" y="3443214"/>
            <a:ext cx="2114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Llby2xDqTl5Rmhk4Is5vUlJ97hc8qAsPE5eCL5i0NPmQI6NW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3" y="555526"/>
            <a:ext cx="576064" cy="6097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411510"/>
            <a:ext cx="2088232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PT" sz="20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Substituir letras por caracteres especiais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627534"/>
            <a:ext cx="5256584" cy="1008112"/>
          </a:xfrm>
          <a:prstGeom prst="rect">
            <a:avLst/>
          </a:prstGeom>
          <a:noFill/>
          <a:ln w="19050">
            <a:solidFill>
              <a:srgbClr val="0099A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99A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284279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u="sng" dirty="0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Palavras-chave diferentes para vários acessos </a:t>
            </a:r>
          </a:p>
        </p:txBody>
      </p:sp>
      <p:pic>
        <p:nvPicPr>
          <p:cNvPr id="6" name="Picture 4" descr="https://encrypted-tbn2.gstatic.com/images?q=tbn:ANd9GcTvdoiZMezfVpJ0AQb0TCep470DVAktbKUnwqegu27JrdBBkJK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91253"/>
            <a:ext cx="804651" cy="7020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3219822"/>
            <a:ext cx="5256584" cy="1188132"/>
          </a:xfrm>
          <a:prstGeom prst="rect">
            <a:avLst/>
          </a:prstGeom>
          <a:noFill/>
          <a:ln w="19050">
            <a:solidFill>
              <a:srgbClr val="0099A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97AD"/>
              </a:solidFill>
            </a:endParaRPr>
          </a:p>
        </p:txBody>
      </p:sp>
      <p:pic>
        <p:nvPicPr>
          <p:cNvPr id="9" name="Picture 2" descr="https://encrypted-tbn0.gstatic.com/images?q=tbn:ANd9GcRvwxW39KM1QKqDivAnd-EwHM5-6pEWERfN7kuTFDVYXCH7U02Uv4CX6w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4327" y="3382270"/>
            <a:ext cx="461486" cy="335411"/>
          </a:xfrm>
          <a:prstGeom prst="rect">
            <a:avLst/>
          </a:prstGeom>
          <a:noFill/>
        </p:spPr>
      </p:pic>
      <p:pic>
        <p:nvPicPr>
          <p:cNvPr id="10" name="Picture 4" descr="https://encrypted-tbn2.gstatic.com/images?q=tbn:ANd9GcQ3UGrD1jVMVuhElurVL4rgLvMW77L7szNdJ6-kDHjVXAt1ioR6haXOHQ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3391734"/>
            <a:ext cx="279508" cy="209633"/>
          </a:xfrm>
          <a:prstGeom prst="rect">
            <a:avLst/>
          </a:prstGeom>
          <a:noFill/>
        </p:spPr>
      </p:pic>
      <p:pic>
        <p:nvPicPr>
          <p:cNvPr id="11" name="Picture 6" descr="https://encrypted-tbn1.gstatic.com/images?q=tbn:ANd9GcQbqy-I_LDSGd26xV5yPYrOPcIIVGGo3XvT5ex6m4QfiudBxSbcF5V_WH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30620" y="3363838"/>
            <a:ext cx="447214" cy="405848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5364088" y="3723878"/>
            <a:ext cx="1" cy="2978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http://images.clipartlogo.com/files/ss/original/109/109442099/lightbulb-ideas.jpg"/>
          <p:cNvPicPr>
            <a:picLocks noChangeAspect="1" noChangeArrowheads="1"/>
          </p:cNvPicPr>
          <p:nvPr/>
        </p:nvPicPr>
        <p:blipFill>
          <a:blip r:embed="rId13" cstate="print"/>
          <a:srcRect t="34037" r="77320" b="33717"/>
          <a:stretch>
            <a:fillRect/>
          </a:stretch>
        </p:blipFill>
        <p:spPr bwMode="auto">
          <a:xfrm>
            <a:off x="0" y="1995158"/>
            <a:ext cx="648072" cy="64807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827585" y="1752367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palavra-chave é uma</a:t>
            </a:r>
          </a:p>
          <a:p>
            <a:r>
              <a:rPr lang="pt-PT" sz="20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Frase Mistério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1800" y="1923678"/>
            <a:ext cx="5256584" cy="972108"/>
          </a:xfrm>
          <a:prstGeom prst="rect">
            <a:avLst/>
          </a:prstGeom>
          <a:noFill/>
          <a:ln w="19050">
            <a:solidFill>
              <a:srgbClr val="0097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3059832" y="1923678"/>
            <a:ext cx="463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 e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oa             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Mrmlsb2015!</a:t>
            </a:r>
          </a:p>
          <a:p>
            <a:endParaRPr lang="pt-PT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Ouoeia2015!</a:t>
            </a:r>
            <a:endParaRPr lang="pt-PT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92081" y="2111896"/>
            <a:ext cx="50405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92081" y="2597950"/>
            <a:ext cx="50405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80112" y="6911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£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$0 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universo</a:t>
            </a:r>
          </a:p>
          <a:p>
            <a:endParaRPr lang="pt-PT" sz="1800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!@0 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avião</a:t>
            </a:r>
            <a:endParaRPr lang="pt-PT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5816" y="68154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800" b="1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800" b="1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= ananás</a:t>
            </a:r>
          </a:p>
          <a:p>
            <a:endParaRPr lang="pt-PT" sz="1800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PT" sz="1800" b="1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sz="1800" b="1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nj</a:t>
            </a:r>
            <a:r>
              <a:rPr lang="pt-PT" sz="18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@ 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laranja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43808" y="3327834"/>
            <a:ext cx="624644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Jogo                 Email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419873" y="3714075"/>
            <a:ext cx="1" cy="2978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92281" y="3714075"/>
            <a:ext cx="1" cy="2978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43808" y="386789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pt-PT" sz="1800" b="1" dirty="0" err="1" smtClean="0">
                <a:latin typeface="Arial" pitchFamily="34" charset="0"/>
                <a:cs typeface="Arial" pitchFamily="34" charset="0"/>
              </a:rPr>
              <a:t>n@n@s</a:t>
            </a:r>
            <a:r>
              <a:rPr lang="pt-PT" sz="2800" b="1" dirty="0" err="1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PT" sz="2800" b="1" dirty="0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      @</a:t>
            </a:r>
            <a:r>
              <a:rPr lang="pt-PT" sz="1800" b="1" dirty="0" err="1" smtClean="0">
                <a:latin typeface="Arial" pitchFamily="34" charset="0"/>
                <a:cs typeface="Arial" pitchFamily="34" charset="0"/>
              </a:rPr>
              <a:t>n@n@s</a:t>
            </a:r>
            <a:r>
              <a:rPr lang="pt-PT" sz="2800" b="1" dirty="0" err="1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      @</a:t>
            </a:r>
            <a:r>
              <a:rPr lang="pt-PT" sz="1800" b="1" dirty="0" err="1" smtClean="0">
                <a:latin typeface="Arial" pitchFamily="34" charset="0"/>
                <a:cs typeface="Arial" pitchFamily="34" charset="0"/>
              </a:rPr>
              <a:t>n@n@s</a:t>
            </a:r>
            <a:r>
              <a:rPr lang="pt-PT" sz="2800" b="1" dirty="0" err="1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PT" sz="1800" dirty="0" smtClean="0">
              <a:solidFill>
                <a:srgbClr val="0097AD"/>
              </a:solidFill>
            </a:endParaRPr>
          </a:p>
          <a:p>
            <a:endParaRPr lang="pt-PT" sz="1800" dirty="0" smtClean="0"/>
          </a:p>
          <a:p>
            <a:endParaRPr lang="pt-PT" sz="1800" dirty="0"/>
          </a:p>
        </p:txBody>
      </p:sp>
      <p:sp>
        <p:nvSpPr>
          <p:cNvPr id="25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 rot="2087091">
            <a:off x="7459381" y="231319"/>
            <a:ext cx="1673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3600" b="0" dirty="0" smtClean="0">
                <a:solidFill>
                  <a:srgbClr val="0097AD"/>
                </a:solidFill>
                <a:latin typeface="Broadway" pitchFamily="82" charset="0"/>
                <a:cs typeface="Arial"/>
              </a:rPr>
              <a:t>DICAS</a:t>
            </a:r>
            <a:endParaRPr lang="pt-PT" sz="3600" b="0" dirty="0">
              <a:solidFill>
                <a:srgbClr val="0097AD"/>
              </a:solidFill>
              <a:latin typeface="Broadway" pitchFamily="8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16" grpId="0"/>
      <p:bldP spid="17" grpId="0" animBg="1"/>
      <p:bldP spid="18" grpId="0"/>
      <p:bldP spid="21" grpId="0"/>
      <p:bldP spid="22" grpId="0"/>
      <p:bldP spid="27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19672" y="1977684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9512" y="771550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partilhar dados pessoais(números de telefone, morada, códigos, dados  localização, as atividades do dia a dia)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Na Internet, os amigos virtuais podem  não ser aquilo que dizem.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às fotografias que coloca nas Redes Sociais porque podem ser utilizadas para outros fins.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aceitar pedidos de amizade de pessoas que não conhece.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partilhar fotografias de outras pessoas sem autorização.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um </a:t>
            </a:r>
            <a:r>
              <a:rPr lang="pt-PT" sz="1600" dirty="0" smtClean="0">
                <a:solidFill>
                  <a:srgbClr val="0097AD"/>
                </a:solidFill>
                <a:latin typeface="Arial" pitchFamily="34" charset="0"/>
                <a:cs typeface="Arial" pitchFamily="34" charset="0"/>
              </a:rPr>
              <a:t>PERFIL PRIVADO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nas Redes Sociais.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71600" y="3867894"/>
            <a:ext cx="7347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2000" dirty="0" smtClean="0">
                <a:solidFill>
                  <a:srgbClr val="0099AB"/>
                </a:solidFill>
                <a:latin typeface="Arial"/>
                <a:cs typeface="Arial"/>
              </a:rPr>
              <a:t>NA INTERNET TER OS MESMOS CUIDADOS DO DIA-A-DIA</a:t>
            </a:r>
            <a:endParaRPr lang="pt-PT" sz="2000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267494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Preocupa-se mais com a segurança no dia-a-dia ou na Internet? 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bcdn-sphotos-a-a.akamaihd.net/hphotos-ak-xtf1/v/t1.0-9/11127448_10205803323897939_9074820707126828507_n.jpg?oh=ecf17dae00b286abfc143325a485f5c2&amp;oe=55B2C865&amp;__gda__=1441060417_49d7b50475e1d1a23e3e4a6e498a73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9502"/>
            <a:ext cx="4104455" cy="41044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>
            <a:grpSpLocks noChangeAspect="1"/>
          </p:cNvGrpSpPr>
          <p:nvPr/>
        </p:nvGrpSpPr>
        <p:grpSpPr>
          <a:xfrm>
            <a:off x="251520" y="195486"/>
            <a:ext cx="8280000" cy="4580971"/>
            <a:chOff x="251521" y="404664"/>
            <a:chExt cx="7931502" cy="5948625"/>
          </a:xfrm>
        </p:grpSpPr>
        <p:pic>
          <p:nvPicPr>
            <p:cNvPr id="11" name="Picture 2" descr="https://fbcdn-sphotos-a-a.akamaihd.net/hphotos-ak-xtf1/v/t1.0-9/11127448_10205803323897939_9074820707126828507_n.jpg?oh=ecf17dae00b286abfc143325a485f5c2&amp;oe=55B2C865&amp;__gda__=1441060417_49d7b50475e1d1a23e3e4a6e498a73d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242959" y="-586774"/>
              <a:ext cx="5948625" cy="793150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Freeform 11"/>
            <p:cNvSpPr/>
            <p:nvPr/>
          </p:nvSpPr>
          <p:spPr bwMode="auto">
            <a:xfrm>
              <a:off x="2675965" y="2212041"/>
              <a:ext cx="2034988" cy="1082488"/>
            </a:xfrm>
            <a:custGeom>
              <a:avLst/>
              <a:gdLst>
                <a:gd name="connsiteX0" fmla="*/ 0 w 2034988"/>
                <a:gd name="connsiteY0" fmla="*/ 1082488 h 1082488"/>
                <a:gd name="connsiteX1" fmla="*/ 1156447 w 2034988"/>
                <a:gd name="connsiteY1" fmla="*/ 840441 h 1082488"/>
                <a:gd name="connsiteX2" fmla="*/ 1909482 w 2034988"/>
                <a:gd name="connsiteY2" fmla="*/ 127747 h 1082488"/>
                <a:gd name="connsiteX3" fmla="*/ 1909482 w 2034988"/>
                <a:gd name="connsiteY3" fmla="*/ 73959 h 1082488"/>
                <a:gd name="connsiteX4" fmla="*/ 1949823 w 2034988"/>
                <a:gd name="connsiteY4" fmla="*/ 73959 h 108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988" h="1082488">
                  <a:moveTo>
                    <a:pt x="0" y="1082488"/>
                  </a:moveTo>
                  <a:cubicBezTo>
                    <a:pt x="419100" y="1041026"/>
                    <a:pt x="838200" y="999564"/>
                    <a:pt x="1156447" y="840441"/>
                  </a:cubicBezTo>
                  <a:cubicBezTo>
                    <a:pt x="1474694" y="681318"/>
                    <a:pt x="1783976" y="255494"/>
                    <a:pt x="1909482" y="127747"/>
                  </a:cubicBezTo>
                  <a:cubicBezTo>
                    <a:pt x="2034988" y="0"/>
                    <a:pt x="1902759" y="82924"/>
                    <a:pt x="1909482" y="73959"/>
                  </a:cubicBezTo>
                  <a:cubicBezTo>
                    <a:pt x="1916205" y="64994"/>
                    <a:pt x="1945341" y="60512"/>
                    <a:pt x="1949823" y="73959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9468544" y="627535"/>
            <a:ext cx="108012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Hora de entrada</a:t>
            </a:r>
            <a:endParaRPr lang="pt-P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352255" y="882744"/>
            <a:ext cx="4339491" cy="864096"/>
            <a:chOff x="3472869" y="1628800"/>
            <a:chExt cx="4339491" cy="1152128"/>
          </a:xfrm>
        </p:grpSpPr>
        <p:sp>
          <p:nvSpPr>
            <p:cNvPr id="15" name="Line Callout 2 14"/>
            <p:cNvSpPr/>
            <p:nvPr/>
          </p:nvSpPr>
          <p:spPr bwMode="auto">
            <a:xfrm>
              <a:off x="5940152" y="1628800"/>
              <a:ext cx="1872208" cy="115212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212"/>
                <a:gd name="adj6" fmla="val -47396"/>
              </a:avLst>
            </a:prstGeom>
            <a:solidFill>
              <a:schemeClr val="bg1"/>
            </a:solidFill>
            <a:ln w="34925" cmpd="sng">
              <a:solidFill>
                <a:srgbClr val="C00000"/>
              </a:solidFill>
              <a:round/>
              <a:headEnd/>
              <a:tailEnd type="triangle"/>
            </a:ln>
          </p:spPr>
          <p:txBody>
            <a:bodyPr wrap="square"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Data e hora de entrada</a:t>
              </a:r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19199051">
              <a:off x="3472869" y="2165113"/>
              <a:ext cx="1764000" cy="432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eaLnBrk="0" hangingPunct="0"/>
              <a:endParaRPr lang="pt-PT" b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018009" y="897564"/>
            <a:ext cx="3623219" cy="938062"/>
            <a:chOff x="3612933" y="1628800"/>
            <a:chExt cx="3623219" cy="1250749"/>
          </a:xfrm>
        </p:grpSpPr>
        <p:sp>
          <p:nvSpPr>
            <p:cNvPr id="21" name="Line Callout 2 20"/>
            <p:cNvSpPr/>
            <p:nvPr/>
          </p:nvSpPr>
          <p:spPr bwMode="auto">
            <a:xfrm>
              <a:off x="5940152" y="1628800"/>
              <a:ext cx="1296000" cy="720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5257"/>
                <a:gd name="adj6" fmla="val -146384"/>
              </a:avLst>
            </a:prstGeom>
            <a:solidFill>
              <a:schemeClr val="bg1"/>
            </a:solidFill>
            <a:ln w="34925" cmpd="sng">
              <a:solidFill>
                <a:srgbClr val="C00000"/>
              </a:solidFill>
              <a:round/>
              <a:headEnd/>
              <a:tailEnd type="triangle"/>
            </a:ln>
          </p:spPr>
          <p:txBody>
            <a:bodyPr wrap="square"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Idade</a:t>
              </a:r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19199051">
              <a:off x="3612933" y="2555549"/>
              <a:ext cx="504000" cy="324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eaLnBrk="0" hangingPunct="0"/>
              <a:endParaRPr lang="pt-PT" b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Line Callout 2 23"/>
          <p:cNvSpPr/>
          <p:nvPr/>
        </p:nvSpPr>
        <p:spPr bwMode="auto">
          <a:xfrm>
            <a:off x="5940152" y="2301720"/>
            <a:ext cx="1548000" cy="774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267"/>
              <a:gd name="adj6" fmla="val -119983"/>
            </a:avLst>
          </a:prstGeom>
          <a:solidFill>
            <a:schemeClr val="bg1"/>
          </a:solidFill>
          <a:ln w="34925" cmpd="sng">
            <a:solidFill>
              <a:srgbClr val="C00000"/>
            </a:solidFill>
            <a:round/>
            <a:headEnd/>
            <a:tailEnd type="triangle"/>
          </a:ln>
        </p:spPr>
        <p:txBody>
          <a:bodyPr wrap="square"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pt-PT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Nome completo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75656" y="3723878"/>
            <a:ext cx="6480720" cy="95410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Partilha de Dados Pessoais através de uma foto “inofensiva”.</a:t>
            </a:r>
          </a:p>
        </p:txBody>
      </p:sp>
      <p:sp>
        <p:nvSpPr>
          <p:cNvPr id="1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8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1520" y="195486"/>
            <a:ext cx="6999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3600" b="0" dirty="0" smtClean="0">
                <a:solidFill>
                  <a:srgbClr val="0097AD"/>
                </a:solidFill>
                <a:latin typeface="Broadway" pitchFamily="82" charset="0"/>
                <a:cs typeface="Arial"/>
              </a:rPr>
              <a:t>PRIVACIDADE NA INTERNET</a:t>
            </a:r>
            <a:endParaRPr lang="pt-PT" sz="3600" b="0" dirty="0">
              <a:solidFill>
                <a:srgbClr val="0097AD"/>
              </a:solidFill>
              <a:latin typeface="Broadway" pitchFamily="8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55526"/>
            <a:ext cx="6594593" cy="3544598"/>
          </a:xfrm>
          <a:prstGeom prst="rect">
            <a:avLst/>
          </a:prstGeom>
          <a:noFill/>
        </p:spPr>
      </p:pic>
      <p:sp>
        <p:nvSpPr>
          <p:cNvPr id="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40311_PT Ng_tmp_Eco_Arial">
  <a:themeElements>
    <a:clrScheme name="Personalizado 1">
      <a:dk1>
        <a:srgbClr val="000000"/>
      </a:dk1>
      <a:lt1>
        <a:srgbClr val="FFFFFF"/>
      </a:lt1>
      <a:dk2>
        <a:srgbClr val="837A74"/>
      </a:dk2>
      <a:lt2>
        <a:srgbClr val="808080"/>
      </a:lt2>
      <a:accent1>
        <a:srgbClr val="F3560E"/>
      </a:accent1>
      <a:accent2>
        <a:srgbClr val="336C69"/>
      </a:accent2>
      <a:accent3>
        <a:srgbClr val="FFFFFF"/>
      </a:accent3>
      <a:accent4>
        <a:srgbClr val="000000"/>
      </a:accent4>
      <a:accent5>
        <a:srgbClr val="F8B4AA"/>
      </a:accent5>
      <a:accent6>
        <a:srgbClr val="2D615E"/>
      </a:accent6>
      <a:hlink>
        <a:srgbClr val="0099AB"/>
      </a:hlink>
      <a:folHlink>
        <a:srgbClr val="0099AB"/>
      </a:folHlink>
    </a:clrScheme>
    <a:fontScheme name="Blank Presentation">
      <a:majorFont>
        <a:latin typeface="MyBrandLigh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>
          <a:noFill/>
          <a:round/>
          <a:headEnd/>
          <a:tailEnd/>
        </a:ln>
      </a:spPr>
      <a:bodyPr wrap="none" anchor="ctr"/>
      <a:lstStyle>
        <a:defPPr eaLnBrk="0" hangingPunct="0">
          <a:defRPr b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 eaLnBrk="0" hangingPunct="0">
          <a:spcBef>
            <a:spcPct val="50000"/>
          </a:spcBef>
          <a:defRPr sz="900" b="0">
            <a:solidFill>
              <a:srgbClr val="0099AB"/>
            </a:solidFill>
            <a:latin typeface="Arial"/>
            <a:cs typeface="Arial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EDE9E3"/>
        </a:dk1>
        <a:lt1>
          <a:srgbClr val="FFFFFF"/>
        </a:lt1>
        <a:dk2>
          <a:srgbClr val="837A74"/>
        </a:dk2>
        <a:lt2>
          <a:srgbClr val="808080"/>
        </a:lt2>
        <a:accent1>
          <a:srgbClr val="F3560E"/>
        </a:accent1>
        <a:accent2>
          <a:srgbClr val="336C69"/>
        </a:accent2>
        <a:accent3>
          <a:srgbClr val="FFFFFF"/>
        </a:accent3>
        <a:accent4>
          <a:srgbClr val="CAC7C2"/>
        </a:accent4>
        <a:accent5>
          <a:srgbClr val="F8B4AA"/>
        </a:accent5>
        <a:accent6>
          <a:srgbClr val="2D615E"/>
        </a:accent6>
        <a:hlink>
          <a:srgbClr val="FF8701"/>
        </a:hlink>
        <a:folHlink>
          <a:srgbClr val="FF8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240311_PT Ng_tmp_Eco_Arial.potx</Template>
  <TotalTime>1964</TotalTime>
  <Words>1711</Words>
  <Application>Microsoft Office PowerPoint</Application>
  <PresentationFormat>On-screen Show (16:9)</PresentationFormat>
  <Paragraphs>268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240311_PT Ng_tmp_Eco_Arial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MyBrand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Susana</dc:creator>
  <cp:lastModifiedBy>p000000</cp:lastModifiedBy>
  <cp:revision>128</cp:revision>
  <cp:lastPrinted>2005-11-15T12:53:20Z</cp:lastPrinted>
  <dcterms:created xsi:type="dcterms:W3CDTF">2012-11-13T15:27:39Z</dcterms:created>
  <dcterms:modified xsi:type="dcterms:W3CDTF">2015-11-03T12:29:12Z</dcterms:modified>
</cp:coreProperties>
</file>