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5" r:id="rId3"/>
    <p:sldId id="306" r:id="rId4"/>
    <p:sldId id="307" r:id="rId5"/>
    <p:sldId id="308" r:id="rId6"/>
    <p:sldId id="309" r:id="rId7"/>
    <p:sldId id="311" r:id="rId8"/>
    <p:sldId id="313" r:id="rId9"/>
    <p:sldId id="317" r:id="rId10"/>
    <p:sldId id="310" r:id="rId11"/>
    <p:sldId id="319" r:id="rId12"/>
    <p:sldId id="321" r:id="rId13"/>
    <p:sldId id="312" r:id="rId14"/>
    <p:sldId id="322" r:id="rId15"/>
    <p:sldId id="314" r:id="rId16"/>
    <p:sldId id="320" r:id="rId17"/>
    <p:sldId id="316" r:id="rId18"/>
    <p:sldId id="324" r:id="rId19"/>
    <p:sldId id="325" r:id="rId20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012"/>
    <a:srgbClr val="0099AB"/>
    <a:srgbClr val="C90062"/>
    <a:srgbClr val="FF5050"/>
    <a:srgbClr val="3BC2D7"/>
    <a:srgbClr val="BED600"/>
    <a:srgbClr val="005884"/>
    <a:srgbClr val="FFFF00"/>
    <a:srgbClr val="30A690"/>
    <a:srgbClr val="AA3C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627" autoAdjust="0"/>
  </p:normalViewPr>
  <p:slideViewPr>
    <p:cSldViewPr>
      <p:cViewPr>
        <p:scale>
          <a:sx n="80" d="100"/>
          <a:sy n="80" d="100"/>
        </p:scale>
        <p:origin x="-858" y="-7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55529-A37B-4BA0-81BD-8799C646DB10}" type="doc">
      <dgm:prSet loTypeId="urn:microsoft.com/office/officeart/2005/8/layout/vList2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pt-PT"/>
        </a:p>
      </dgm:t>
    </dgm:pt>
    <dgm:pt modelId="{B435DBEB-07C1-40E4-8107-52F81870D6A3}">
      <dgm:prSet phldrT="[Texto]" custT="1"/>
      <dgm:spPr/>
      <dgm:t>
        <a:bodyPr/>
        <a:lstStyle/>
        <a:p>
          <a:r>
            <a:rPr lang="en-US" altLang="pt-PT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Auto-</a:t>
          </a:r>
          <a:r>
            <a:rPr lang="en-US" altLang="pt-PT" sz="18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estima</a:t>
          </a:r>
          <a:r>
            <a:rPr lang="en-US" altLang="pt-PT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lang="en-US" altLang="pt-PT" sz="18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positiva</a:t>
          </a:r>
          <a:r>
            <a:rPr lang="en-US" altLang="pt-PT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 ; </a:t>
          </a:r>
          <a:r>
            <a:rPr lang="en-US" altLang="pt-PT" sz="18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Confiantes</a:t>
          </a:r>
          <a:endParaRPr lang="pt-PT" sz="18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7DEA121-E455-48FB-88B7-831EBC1B2B44}" type="parTrans" cxnId="{6C982AD7-796D-42E2-9F5B-AFFEC35FA2E2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E38D85-1F9F-4E26-8BCE-0F56D6E2BC35}" type="sibTrans" cxnId="{6C982AD7-796D-42E2-9F5B-AFFEC35FA2E2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B38E759-B2DD-47CD-92F9-C9A46A4A63D2}">
      <dgm:prSet custT="1"/>
      <dgm:spPr/>
      <dgm:t>
        <a:bodyPr/>
        <a:lstStyle/>
        <a:p>
          <a:r>
            <a:rPr lang="en-US" altLang="pt-PT" sz="18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Baixo nível de ansiedade</a:t>
          </a:r>
          <a:endParaRPr lang="pt-PT" sz="18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8EB7527-2B05-4029-8FA8-B2F60D02559D}" type="parTrans" cxnId="{21607390-1A6A-4722-8F4D-0F44D86F0A3B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61E1C19-876D-4D85-A023-8AE08F93FC0F}" type="sibTrans" cxnId="{21607390-1A6A-4722-8F4D-0F44D86F0A3B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A169A40-E4B1-4A50-9C2A-2301283DE32B}">
      <dgm:prSet custT="1"/>
      <dgm:spPr/>
      <dgm:t>
        <a:bodyPr/>
        <a:lstStyle/>
        <a:p>
          <a:r>
            <a:rPr lang="en-US" altLang="pt-PT" sz="18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Baixo ou médio nível de insegurança</a:t>
          </a:r>
          <a:endParaRPr lang="pt-PT" sz="18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ED8B0C8-6772-4D84-BC0B-A27B23F443BB}" type="parTrans" cxnId="{D7A60877-6812-4F0C-AD0B-CEE827EEF8BA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BF21406-D205-43B2-9187-A2BBE4F329FC}" type="sibTrans" cxnId="{D7A60877-6812-4F0C-AD0B-CEE827EEF8BA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DF8980C-45EF-404A-AE0C-126F3B5DB090}">
      <dgm:prSet custT="1"/>
      <dgm:spPr/>
      <dgm:t>
        <a:bodyPr/>
        <a:lstStyle/>
        <a:p>
          <a:r>
            <a:rPr lang="en-US" altLang="pt-PT" sz="18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Dominantes</a:t>
          </a:r>
          <a:r>
            <a:rPr lang="en-US" altLang="pt-PT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e </a:t>
          </a:r>
          <a:r>
            <a:rPr lang="en-US" altLang="pt-PT" sz="18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hostis</a:t>
          </a:r>
          <a:r>
            <a:rPr lang="en-US" altLang="pt-PT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lang="en-US" altLang="pt-PT" sz="18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para</a:t>
          </a:r>
          <a:r>
            <a:rPr lang="en-US" altLang="pt-PT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com </a:t>
          </a:r>
          <a:r>
            <a:rPr lang="en-US" altLang="pt-PT" sz="18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os</a:t>
          </a:r>
          <a:r>
            <a:rPr lang="en-US" altLang="pt-PT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lang="en-US" altLang="pt-PT" sz="18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colegas</a:t>
          </a:r>
          <a:r>
            <a:rPr lang="en-US" altLang="pt-PT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pt-PT" sz="18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CEC2978-2961-4302-915D-096C23666B76}" type="parTrans" cxnId="{CE71A71E-E662-40F6-9B6A-E43F54E6CD6E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D5233C3-B3F7-4F08-BE5E-D7CFD5F70756}" type="sibTrans" cxnId="{CE71A71E-E662-40F6-9B6A-E43F54E6CD6E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F251A86-4C84-4579-950C-E3F18237DB2A}">
      <dgm:prSet custT="1"/>
      <dgm:spPr/>
      <dgm:t>
        <a:bodyPr/>
        <a:lstStyle/>
        <a:p>
          <a:r>
            <a:rPr lang="en-US" altLang="pt-PT" sz="18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Falta de auto-controlo</a:t>
          </a:r>
          <a:endParaRPr lang="pt-PT" sz="18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3323DCD-1FBE-4C65-A05A-7EE43D67932A}" type="parTrans" cxnId="{A783BE2E-713D-4233-866D-24AC30BF88CA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37D7D73-0069-4004-A895-71D61442CEED}" type="sibTrans" cxnId="{A783BE2E-713D-4233-866D-24AC30BF88CA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DA9FFE2-6CD7-4B34-B0CD-B05B93ADBEE6}">
      <dgm:prSet custT="1"/>
      <dgm:spPr/>
      <dgm:t>
        <a:bodyPr/>
        <a:lstStyle/>
        <a:p>
          <a:r>
            <a:rPr lang="en-US" altLang="pt-PT" sz="18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Impulsivos</a:t>
          </a:r>
          <a:endParaRPr lang="pt-PT" sz="18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800FC15-88C0-4EAA-9AE3-CD5DC0F8E737}" type="sibTrans" cxnId="{DA2699F4-0F73-4039-874C-4F96C7507C34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6D76C4B-540B-47C8-8C5F-3B189A61A33A}" type="parTrans" cxnId="{DA2699F4-0F73-4039-874C-4F96C7507C34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6C772EF-0786-4387-8E6A-A64F9D71FB2F}">
      <dgm:prSet custT="1"/>
      <dgm:spPr/>
      <dgm:t>
        <a:bodyPr/>
        <a:lstStyle/>
        <a:p>
          <a:r>
            <a:rPr lang="en-US" altLang="pt-PT" sz="18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Impulsivos</a:t>
          </a:r>
          <a:endParaRPr lang="en-US" altLang="pt-PT" sz="1800" dirty="0" smtClean="0">
            <a:solidFill>
              <a:schemeClr val="tx1">
                <a:lumMod val="65000"/>
                <a:lumOff val="3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15B0CEC-3BB0-401A-8AAE-6ADC60FAF585}" type="parTrans" cxnId="{83923A03-6576-449B-9732-B23B17D451BF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E5E597F-C39D-4124-A0F2-CC5A3798A31E}" type="sibTrans" cxnId="{83923A03-6576-449B-9732-B23B17D451BF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FB17022-8E1B-45B8-9FCA-58DC6C788D55}">
      <dgm:prSet custT="1"/>
      <dgm:spPr/>
      <dgm:t>
        <a:bodyPr/>
        <a:lstStyle/>
        <a:p>
          <a:r>
            <a:rPr lang="en-US" altLang="pt-PT" sz="18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Falta de empatia para com a vítima</a:t>
          </a:r>
          <a:endParaRPr lang="en-US" altLang="pt-PT" sz="1800" dirty="0" smtClean="0">
            <a:solidFill>
              <a:schemeClr val="tx1">
                <a:lumMod val="65000"/>
                <a:lumOff val="3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0DFD6E2-EF55-4673-930A-21BC411E702E}" type="parTrans" cxnId="{F5C4E7F1-9A14-4FBF-8C07-C06DED5A632E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341D5DE-C947-4D49-82C8-7A9D01BB432C}" type="sibTrans" cxnId="{F5C4E7F1-9A14-4FBF-8C07-C06DED5A632E}">
      <dgm:prSet/>
      <dgm:spPr/>
      <dgm:t>
        <a:bodyPr/>
        <a:lstStyle/>
        <a:p>
          <a:endParaRPr lang="pt-P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2D28C9A-B303-47E7-BEB9-CB1CDF2F6AA6}" type="pres">
      <dgm:prSet presAssocID="{AEF55529-A37B-4BA0-81BD-8799C646DB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3002205-7262-4BE6-861D-F8B5BFCFC424}" type="pres">
      <dgm:prSet presAssocID="{B435DBEB-07C1-40E4-8107-52F81870D6A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251E94-C8A1-44DE-984A-71F9D152A087}" type="pres">
      <dgm:prSet presAssocID="{47E38D85-1F9F-4E26-8BCE-0F56D6E2BC35}" presName="spacer" presStyleCnt="0"/>
      <dgm:spPr/>
      <dgm:t>
        <a:bodyPr/>
        <a:lstStyle/>
        <a:p>
          <a:endParaRPr lang="pt-PT"/>
        </a:p>
      </dgm:t>
    </dgm:pt>
    <dgm:pt modelId="{8A288500-FE84-457E-9C9B-D2D0B87145B0}" type="pres">
      <dgm:prSet presAssocID="{BB38E759-B2DD-47CD-92F9-C9A46A4A63D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AE65A7-0B1C-45C0-89C9-8C5E7BAB572A}" type="pres">
      <dgm:prSet presAssocID="{361E1C19-876D-4D85-A023-8AE08F93FC0F}" presName="spacer" presStyleCnt="0"/>
      <dgm:spPr/>
      <dgm:t>
        <a:bodyPr/>
        <a:lstStyle/>
        <a:p>
          <a:endParaRPr lang="pt-PT"/>
        </a:p>
      </dgm:t>
    </dgm:pt>
    <dgm:pt modelId="{C4A1FD0C-6341-4AFA-9879-543DBD81DC8B}" type="pres">
      <dgm:prSet presAssocID="{AA169A40-E4B1-4A50-9C2A-2301283DE32B}" presName="parentText" presStyleLbl="node1" presStyleIdx="2" presStyleCnt="8" custLinFactNeighborX="92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EFC12C-8540-4528-A77D-1BC94C74C820}" type="pres">
      <dgm:prSet presAssocID="{0BF21406-D205-43B2-9187-A2BBE4F329FC}" presName="spacer" presStyleCnt="0"/>
      <dgm:spPr/>
      <dgm:t>
        <a:bodyPr/>
        <a:lstStyle/>
        <a:p>
          <a:endParaRPr lang="pt-PT"/>
        </a:p>
      </dgm:t>
    </dgm:pt>
    <dgm:pt modelId="{C3A3248E-EE22-43CA-8F0D-7234B7647C2F}" type="pres">
      <dgm:prSet presAssocID="{FDF8980C-45EF-404A-AE0C-126F3B5DB09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95E583-6F87-4A82-B467-9CD89C25E628}" type="pres">
      <dgm:prSet presAssocID="{AD5233C3-B3F7-4F08-BE5E-D7CFD5F70756}" presName="spacer" presStyleCnt="0"/>
      <dgm:spPr/>
      <dgm:t>
        <a:bodyPr/>
        <a:lstStyle/>
        <a:p>
          <a:endParaRPr lang="pt-PT"/>
        </a:p>
      </dgm:t>
    </dgm:pt>
    <dgm:pt modelId="{13DAF686-9C0D-45AF-8610-D0B3CC58BBFF}" type="pres">
      <dgm:prSet presAssocID="{4DA9FFE2-6CD7-4B34-B0CD-B05B93ADBEE6}" presName="parentText" presStyleLbl="node1" presStyleIdx="4" presStyleCnt="8" custLinFactNeighborX="20270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295CAA-06DE-460E-981E-C2B4335D1B39}" type="pres">
      <dgm:prSet presAssocID="{D800FC15-88C0-4EAA-9AE3-CD5DC0F8E737}" presName="spacer" presStyleCnt="0"/>
      <dgm:spPr/>
      <dgm:t>
        <a:bodyPr/>
        <a:lstStyle/>
        <a:p>
          <a:endParaRPr lang="pt-PT"/>
        </a:p>
      </dgm:t>
    </dgm:pt>
    <dgm:pt modelId="{898683DB-CE63-49FC-8E05-D230540E2330}" type="pres">
      <dgm:prSet presAssocID="{9F251A86-4C84-4579-950C-E3F18237DB2A}" presName="parentText" presStyleLbl="node1" presStyleIdx="5" presStyleCnt="8" custLinFactNeighborY="-7075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7F6B124-F16B-4AF3-99AC-A605379BE2E1}" type="pres">
      <dgm:prSet presAssocID="{237D7D73-0069-4004-A895-71D61442CEED}" presName="spacer" presStyleCnt="0"/>
      <dgm:spPr/>
      <dgm:t>
        <a:bodyPr/>
        <a:lstStyle/>
        <a:p>
          <a:endParaRPr lang="pt-PT"/>
        </a:p>
      </dgm:t>
    </dgm:pt>
    <dgm:pt modelId="{A6F107F0-0ACF-4C00-B761-05920A65B57E}" type="pres">
      <dgm:prSet presAssocID="{E6C772EF-0786-4387-8E6A-A64F9D71FB2F}" presName="parentText" presStyleLbl="node1" presStyleIdx="6" presStyleCnt="8" custLinFactNeighborX="1031" custLinFactNeighborY="-9150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6E0915-7504-4867-9201-C89022BE8717}" type="pres">
      <dgm:prSet presAssocID="{5E5E597F-C39D-4124-A0F2-CC5A3798A31E}" presName="spacer" presStyleCnt="0"/>
      <dgm:spPr/>
      <dgm:t>
        <a:bodyPr/>
        <a:lstStyle/>
        <a:p>
          <a:endParaRPr lang="pt-PT"/>
        </a:p>
      </dgm:t>
    </dgm:pt>
    <dgm:pt modelId="{3A3A404D-0434-4C4F-BE35-55341708133F}" type="pres">
      <dgm:prSet presAssocID="{5FB17022-8E1B-45B8-9FCA-58DC6C788D55}" presName="parentText" presStyleLbl="node1" presStyleIdx="7" presStyleCnt="8" custLinFactY="-18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A2699F4-0F73-4039-874C-4F96C7507C34}" srcId="{AEF55529-A37B-4BA0-81BD-8799C646DB10}" destId="{4DA9FFE2-6CD7-4B34-B0CD-B05B93ADBEE6}" srcOrd="4" destOrd="0" parTransId="{36D76C4B-540B-47C8-8C5F-3B189A61A33A}" sibTransId="{D800FC15-88C0-4EAA-9AE3-CD5DC0F8E737}"/>
    <dgm:cxn modelId="{A783BE2E-713D-4233-866D-24AC30BF88CA}" srcId="{AEF55529-A37B-4BA0-81BD-8799C646DB10}" destId="{9F251A86-4C84-4579-950C-E3F18237DB2A}" srcOrd="5" destOrd="0" parTransId="{E3323DCD-1FBE-4C65-A05A-7EE43D67932A}" sibTransId="{237D7D73-0069-4004-A895-71D61442CEED}"/>
    <dgm:cxn modelId="{AAD0E7AD-A54A-4C29-8DBA-FA30DF2B2A1B}" type="presOf" srcId="{B435DBEB-07C1-40E4-8107-52F81870D6A3}" destId="{D3002205-7262-4BE6-861D-F8B5BFCFC424}" srcOrd="0" destOrd="0" presId="urn:microsoft.com/office/officeart/2005/8/layout/vList2"/>
    <dgm:cxn modelId="{7DE6A34A-A17E-42BF-9D01-F6DF78DD1799}" type="presOf" srcId="{AEF55529-A37B-4BA0-81BD-8799C646DB10}" destId="{92D28C9A-B303-47E7-BEB9-CB1CDF2F6AA6}" srcOrd="0" destOrd="0" presId="urn:microsoft.com/office/officeart/2005/8/layout/vList2"/>
    <dgm:cxn modelId="{6C982AD7-796D-42E2-9F5B-AFFEC35FA2E2}" srcId="{AEF55529-A37B-4BA0-81BD-8799C646DB10}" destId="{B435DBEB-07C1-40E4-8107-52F81870D6A3}" srcOrd="0" destOrd="0" parTransId="{D7DEA121-E455-48FB-88B7-831EBC1B2B44}" sibTransId="{47E38D85-1F9F-4E26-8BCE-0F56D6E2BC35}"/>
    <dgm:cxn modelId="{EC3ED104-73B8-4782-A2CB-188037342EF0}" type="presOf" srcId="{FDF8980C-45EF-404A-AE0C-126F3B5DB090}" destId="{C3A3248E-EE22-43CA-8F0D-7234B7647C2F}" srcOrd="0" destOrd="0" presId="urn:microsoft.com/office/officeart/2005/8/layout/vList2"/>
    <dgm:cxn modelId="{83923A03-6576-449B-9732-B23B17D451BF}" srcId="{AEF55529-A37B-4BA0-81BD-8799C646DB10}" destId="{E6C772EF-0786-4387-8E6A-A64F9D71FB2F}" srcOrd="6" destOrd="0" parTransId="{A15B0CEC-3BB0-401A-8AAE-6ADC60FAF585}" sibTransId="{5E5E597F-C39D-4124-A0F2-CC5A3798A31E}"/>
    <dgm:cxn modelId="{CE71A71E-E662-40F6-9B6A-E43F54E6CD6E}" srcId="{AEF55529-A37B-4BA0-81BD-8799C646DB10}" destId="{FDF8980C-45EF-404A-AE0C-126F3B5DB090}" srcOrd="3" destOrd="0" parTransId="{ACEC2978-2961-4302-915D-096C23666B76}" sibTransId="{AD5233C3-B3F7-4F08-BE5E-D7CFD5F70756}"/>
    <dgm:cxn modelId="{7AF2DD4A-CA0C-4121-B466-7EEC1B99B429}" type="presOf" srcId="{5FB17022-8E1B-45B8-9FCA-58DC6C788D55}" destId="{3A3A404D-0434-4C4F-BE35-55341708133F}" srcOrd="0" destOrd="0" presId="urn:microsoft.com/office/officeart/2005/8/layout/vList2"/>
    <dgm:cxn modelId="{21607390-1A6A-4722-8F4D-0F44D86F0A3B}" srcId="{AEF55529-A37B-4BA0-81BD-8799C646DB10}" destId="{BB38E759-B2DD-47CD-92F9-C9A46A4A63D2}" srcOrd="1" destOrd="0" parTransId="{E8EB7527-2B05-4029-8FA8-B2F60D02559D}" sibTransId="{361E1C19-876D-4D85-A023-8AE08F93FC0F}"/>
    <dgm:cxn modelId="{431800A2-102E-47EA-84C1-13F956D77252}" type="presOf" srcId="{E6C772EF-0786-4387-8E6A-A64F9D71FB2F}" destId="{A6F107F0-0ACF-4C00-B761-05920A65B57E}" srcOrd="0" destOrd="0" presId="urn:microsoft.com/office/officeart/2005/8/layout/vList2"/>
    <dgm:cxn modelId="{D7A60877-6812-4F0C-AD0B-CEE827EEF8BA}" srcId="{AEF55529-A37B-4BA0-81BD-8799C646DB10}" destId="{AA169A40-E4B1-4A50-9C2A-2301283DE32B}" srcOrd="2" destOrd="0" parTransId="{9ED8B0C8-6772-4D84-BC0B-A27B23F443BB}" sibTransId="{0BF21406-D205-43B2-9187-A2BBE4F329FC}"/>
    <dgm:cxn modelId="{44D0433F-B684-4986-B412-DF31EBE79B27}" type="presOf" srcId="{4DA9FFE2-6CD7-4B34-B0CD-B05B93ADBEE6}" destId="{13DAF686-9C0D-45AF-8610-D0B3CC58BBFF}" srcOrd="0" destOrd="0" presId="urn:microsoft.com/office/officeart/2005/8/layout/vList2"/>
    <dgm:cxn modelId="{84CF95F8-33D3-4D35-B467-663AC904C9AF}" type="presOf" srcId="{9F251A86-4C84-4579-950C-E3F18237DB2A}" destId="{898683DB-CE63-49FC-8E05-D230540E2330}" srcOrd="0" destOrd="0" presId="urn:microsoft.com/office/officeart/2005/8/layout/vList2"/>
    <dgm:cxn modelId="{E2FD9627-88B5-4BFC-8C71-98190A85B6EE}" type="presOf" srcId="{AA169A40-E4B1-4A50-9C2A-2301283DE32B}" destId="{C4A1FD0C-6341-4AFA-9879-543DBD81DC8B}" srcOrd="0" destOrd="0" presId="urn:microsoft.com/office/officeart/2005/8/layout/vList2"/>
    <dgm:cxn modelId="{8024B3DF-C8B9-40BB-A65C-84A8BF80A556}" type="presOf" srcId="{BB38E759-B2DD-47CD-92F9-C9A46A4A63D2}" destId="{8A288500-FE84-457E-9C9B-D2D0B87145B0}" srcOrd="0" destOrd="0" presId="urn:microsoft.com/office/officeart/2005/8/layout/vList2"/>
    <dgm:cxn modelId="{F5C4E7F1-9A14-4FBF-8C07-C06DED5A632E}" srcId="{AEF55529-A37B-4BA0-81BD-8799C646DB10}" destId="{5FB17022-8E1B-45B8-9FCA-58DC6C788D55}" srcOrd="7" destOrd="0" parTransId="{10DFD6E2-EF55-4673-930A-21BC411E702E}" sibTransId="{D341D5DE-C947-4D49-82C8-7A9D01BB432C}"/>
    <dgm:cxn modelId="{5AABA83F-ED8E-4681-9987-48AFE27348D7}" type="presParOf" srcId="{92D28C9A-B303-47E7-BEB9-CB1CDF2F6AA6}" destId="{D3002205-7262-4BE6-861D-F8B5BFCFC424}" srcOrd="0" destOrd="0" presId="urn:microsoft.com/office/officeart/2005/8/layout/vList2"/>
    <dgm:cxn modelId="{AA7BC555-7854-4D26-9736-B1F2940DCE49}" type="presParOf" srcId="{92D28C9A-B303-47E7-BEB9-CB1CDF2F6AA6}" destId="{C1251E94-C8A1-44DE-984A-71F9D152A087}" srcOrd="1" destOrd="0" presId="urn:microsoft.com/office/officeart/2005/8/layout/vList2"/>
    <dgm:cxn modelId="{BBEA52FA-8AC3-4390-BF9E-E873700E0E46}" type="presParOf" srcId="{92D28C9A-B303-47E7-BEB9-CB1CDF2F6AA6}" destId="{8A288500-FE84-457E-9C9B-D2D0B87145B0}" srcOrd="2" destOrd="0" presId="urn:microsoft.com/office/officeart/2005/8/layout/vList2"/>
    <dgm:cxn modelId="{96BFD55A-2B6C-4B2C-9EF3-8A3A31CC167B}" type="presParOf" srcId="{92D28C9A-B303-47E7-BEB9-CB1CDF2F6AA6}" destId="{EBAE65A7-0B1C-45C0-89C9-8C5E7BAB572A}" srcOrd="3" destOrd="0" presId="urn:microsoft.com/office/officeart/2005/8/layout/vList2"/>
    <dgm:cxn modelId="{50341D1C-64CB-4F84-A68A-4F0D578D73FE}" type="presParOf" srcId="{92D28C9A-B303-47E7-BEB9-CB1CDF2F6AA6}" destId="{C4A1FD0C-6341-4AFA-9879-543DBD81DC8B}" srcOrd="4" destOrd="0" presId="urn:microsoft.com/office/officeart/2005/8/layout/vList2"/>
    <dgm:cxn modelId="{27043842-55C3-4AC2-940B-E1E096F1C433}" type="presParOf" srcId="{92D28C9A-B303-47E7-BEB9-CB1CDF2F6AA6}" destId="{51EFC12C-8540-4528-A77D-1BC94C74C820}" srcOrd="5" destOrd="0" presId="urn:microsoft.com/office/officeart/2005/8/layout/vList2"/>
    <dgm:cxn modelId="{A9618FEB-08B7-4E04-8641-D2116C5D5B4C}" type="presParOf" srcId="{92D28C9A-B303-47E7-BEB9-CB1CDF2F6AA6}" destId="{C3A3248E-EE22-43CA-8F0D-7234B7647C2F}" srcOrd="6" destOrd="0" presId="urn:microsoft.com/office/officeart/2005/8/layout/vList2"/>
    <dgm:cxn modelId="{ED4BA08C-C0C0-4E7A-8E4D-5F5C36D195A7}" type="presParOf" srcId="{92D28C9A-B303-47E7-BEB9-CB1CDF2F6AA6}" destId="{D095E583-6F87-4A82-B467-9CD89C25E628}" srcOrd="7" destOrd="0" presId="urn:microsoft.com/office/officeart/2005/8/layout/vList2"/>
    <dgm:cxn modelId="{5283CB8A-6353-436B-A7FB-0191F30DEC5F}" type="presParOf" srcId="{92D28C9A-B303-47E7-BEB9-CB1CDF2F6AA6}" destId="{13DAF686-9C0D-45AF-8610-D0B3CC58BBFF}" srcOrd="8" destOrd="0" presId="urn:microsoft.com/office/officeart/2005/8/layout/vList2"/>
    <dgm:cxn modelId="{6F0EF512-D01A-4E06-9387-2450AE9F0C26}" type="presParOf" srcId="{92D28C9A-B303-47E7-BEB9-CB1CDF2F6AA6}" destId="{A8295CAA-06DE-460E-981E-C2B4335D1B39}" srcOrd="9" destOrd="0" presId="urn:microsoft.com/office/officeart/2005/8/layout/vList2"/>
    <dgm:cxn modelId="{B1505B05-F05E-4643-AB53-51D8FD78687A}" type="presParOf" srcId="{92D28C9A-B303-47E7-BEB9-CB1CDF2F6AA6}" destId="{898683DB-CE63-49FC-8E05-D230540E2330}" srcOrd="10" destOrd="0" presId="urn:microsoft.com/office/officeart/2005/8/layout/vList2"/>
    <dgm:cxn modelId="{B29EC31E-9614-4890-BC1B-B8B319049EDD}" type="presParOf" srcId="{92D28C9A-B303-47E7-BEB9-CB1CDF2F6AA6}" destId="{17F6B124-F16B-4AF3-99AC-A605379BE2E1}" srcOrd="11" destOrd="0" presId="urn:microsoft.com/office/officeart/2005/8/layout/vList2"/>
    <dgm:cxn modelId="{65673A51-55D0-4E12-8606-E992EE899B53}" type="presParOf" srcId="{92D28C9A-B303-47E7-BEB9-CB1CDF2F6AA6}" destId="{A6F107F0-0ACF-4C00-B761-05920A65B57E}" srcOrd="12" destOrd="0" presId="urn:microsoft.com/office/officeart/2005/8/layout/vList2"/>
    <dgm:cxn modelId="{9F5005B3-68B8-4E4E-B8EE-26D515EE2E4D}" type="presParOf" srcId="{92D28C9A-B303-47E7-BEB9-CB1CDF2F6AA6}" destId="{C66E0915-7504-4867-9201-C89022BE8717}" srcOrd="13" destOrd="0" presId="urn:microsoft.com/office/officeart/2005/8/layout/vList2"/>
    <dgm:cxn modelId="{BE5CCD89-E999-46CB-B498-5B4FA38ED7E1}" type="presParOf" srcId="{92D28C9A-B303-47E7-BEB9-CB1CDF2F6AA6}" destId="{3A3A404D-0434-4C4F-BE35-55341708133F}" srcOrd="14" destOrd="0" presId="urn:microsoft.com/office/officeart/2005/8/layout/vList2"/>
  </dgm:cxnLst>
  <dgm:bg>
    <a:solidFill>
      <a:srgbClr val="E7B012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002205-7262-4BE6-861D-F8B5BFCFC424}">
      <dsp:nvSpPr>
        <dsp:cNvPr id="0" name=""/>
        <dsp:cNvSpPr/>
      </dsp:nvSpPr>
      <dsp:spPr>
        <a:xfrm>
          <a:off x="0" y="427"/>
          <a:ext cx="6048672" cy="3800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Auto-</a:t>
          </a:r>
          <a:r>
            <a:rPr lang="en-US" altLang="pt-PT" sz="1800" kern="12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estima</a:t>
          </a:r>
          <a:r>
            <a:rPr lang="en-US" altLang="pt-PT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lang="en-US" altLang="pt-PT" sz="1800" kern="12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positiva</a:t>
          </a:r>
          <a:r>
            <a:rPr lang="en-US" altLang="pt-PT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 ; </a:t>
          </a:r>
          <a:r>
            <a:rPr lang="en-US" altLang="pt-PT" sz="1800" kern="12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Confiantes</a:t>
          </a:r>
          <a:endParaRPr lang="pt-PT" sz="18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427"/>
        <a:ext cx="6048672" cy="380067"/>
      </dsp:txXfrm>
    </dsp:sp>
    <dsp:sp modelId="{8A288500-FE84-457E-9C9B-D2D0B87145B0}">
      <dsp:nvSpPr>
        <dsp:cNvPr id="0" name=""/>
        <dsp:cNvSpPr/>
      </dsp:nvSpPr>
      <dsp:spPr>
        <a:xfrm>
          <a:off x="0" y="393488"/>
          <a:ext cx="6048672" cy="3800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800" kern="12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Baixo nível de ansiedade</a:t>
          </a:r>
          <a:endParaRPr lang="pt-PT" sz="1800" b="1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393488"/>
        <a:ext cx="6048672" cy="380067"/>
      </dsp:txXfrm>
    </dsp:sp>
    <dsp:sp modelId="{C4A1FD0C-6341-4AFA-9879-543DBD81DC8B}">
      <dsp:nvSpPr>
        <dsp:cNvPr id="0" name=""/>
        <dsp:cNvSpPr/>
      </dsp:nvSpPr>
      <dsp:spPr>
        <a:xfrm>
          <a:off x="0" y="786548"/>
          <a:ext cx="6048672" cy="3800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800" kern="12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Baixo ou médio nível de insegurança</a:t>
          </a:r>
          <a:endParaRPr lang="pt-PT" sz="1800" b="1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786548"/>
        <a:ext cx="6048672" cy="380067"/>
      </dsp:txXfrm>
    </dsp:sp>
    <dsp:sp modelId="{C3A3248E-EE22-43CA-8F0D-7234B7647C2F}">
      <dsp:nvSpPr>
        <dsp:cNvPr id="0" name=""/>
        <dsp:cNvSpPr/>
      </dsp:nvSpPr>
      <dsp:spPr>
        <a:xfrm>
          <a:off x="0" y="1179609"/>
          <a:ext cx="6048672" cy="3800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800" kern="12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Dominantes</a:t>
          </a:r>
          <a:r>
            <a:rPr lang="en-US" altLang="pt-PT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e </a:t>
          </a:r>
          <a:r>
            <a:rPr lang="en-US" altLang="pt-PT" sz="1800" kern="12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hostis</a:t>
          </a:r>
          <a:r>
            <a:rPr lang="en-US" altLang="pt-PT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lang="en-US" altLang="pt-PT" sz="1800" kern="12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para</a:t>
          </a:r>
          <a:r>
            <a:rPr lang="en-US" altLang="pt-PT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com </a:t>
          </a:r>
          <a:r>
            <a:rPr lang="en-US" altLang="pt-PT" sz="1800" kern="12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os</a:t>
          </a:r>
          <a:r>
            <a:rPr lang="en-US" altLang="pt-PT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lang="en-US" altLang="pt-PT" sz="1800" kern="1200" dirty="0" err="1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colegas</a:t>
          </a:r>
          <a:r>
            <a:rPr lang="en-US" altLang="pt-PT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pt-PT" sz="1800" b="1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1179609"/>
        <a:ext cx="6048672" cy="380067"/>
      </dsp:txXfrm>
    </dsp:sp>
    <dsp:sp modelId="{13DAF686-9C0D-45AF-8610-D0B3CC58BBFF}">
      <dsp:nvSpPr>
        <dsp:cNvPr id="0" name=""/>
        <dsp:cNvSpPr/>
      </dsp:nvSpPr>
      <dsp:spPr>
        <a:xfrm>
          <a:off x="0" y="1566173"/>
          <a:ext cx="6048672" cy="3800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800" kern="12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Impulsivos</a:t>
          </a:r>
          <a:endParaRPr lang="pt-PT" sz="1800" b="1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1566173"/>
        <a:ext cx="6048672" cy="380067"/>
      </dsp:txXfrm>
    </dsp:sp>
    <dsp:sp modelId="{898683DB-CE63-49FC-8E05-D230540E2330}">
      <dsp:nvSpPr>
        <dsp:cNvPr id="0" name=""/>
        <dsp:cNvSpPr/>
      </dsp:nvSpPr>
      <dsp:spPr>
        <a:xfrm>
          <a:off x="0" y="1956538"/>
          <a:ext cx="6048672" cy="3800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800" kern="12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Falta de auto-controlo</a:t>
          </a:r>
          <a:endParaRPr lang="pt-PT" sz="1800" b="1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1956538"/>
        <a:ext cx="6048672" cy="380067"/>
      </dsp:txXfrm>
    </dsp:sp>
    <dsp:sp modelId="{A6F107F0-0ACF-4C00-B761-05920A65B57E}">
      <dsp:nvSpPr>
        <dsp:cNvPr id="0" name=""/>
        <dsp:cNvSpPr/>
      </dsp:nvSpPr>
      <dsp:spPr>
        <a:xfrm>
          <a:off x="0" y="2346902"/>
          <a:ext cx="6048672" cy="3800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800" kern="12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Impulsivos</a:t>
          </a:r>
          <a:endParaRPr lang="en-US" altLang="pt-PT" sz="1800" kern="1200" dirty="0" smtClean="0">
            <a:solidFill>
              <a:schemeClr val="tx1">
                <a:lumMod val="65000"/>
                <a:lumOff val="35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0" y="2346902"/>
        <a:ext cx="6048672" cy="380067"/>
      </dsp:txXfrm>
    </dsp:sp>
    <dsp:sp modelId="{3A3A404D-0434-4C4F-BE35-55341708133F}">
      <dsp:nvSpPr>
        <dsp:cNvPr id="0" name=""/>
        <dsp:cNvSpPr/>
      </dsp:nvSpPr>
      <dsp:spPr>
        <a:xfrm>
          <a:off x="0" y="2731691"/>
          <a:ext cx="6048672" cy="3800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800" kern="120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Falta de empatia para com a vítima</a:t>
          </a:r>
          <a:endParaRPr lang="en-US" altLang="pt-PT" sz="1800" kern="1200" dirty="0" smtClean="0">
            <a:solidFill>
              <a:schemeClr val="tx1">
                <a:lumMod val="65000"/>
                <a:lumOff val="35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0" y="2731691"/>
        <a:ext cx="6048672" cy="380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83D9-6053-448F-879A-7C8B6651A810}" type="datetimeFigureOut">
              <a:rPr lang="pt-PT" smtClean="0"/>
              <a:pPr/>
              <a:t>03/11/2015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20ADC-509A-4C59-9A83-F9FD380215E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61B96-02AD-4665-AC17-63226AF533A7}" type="datetimeFigureOut">
              <a:rPr lang="pt-PT" smtClean="0"/>
              <a:pPr/>
              <a:t>03/11/2015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CCF52-204D-4FD9-9403-8245B4A56108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Este slide é uma dinâmica que poderá utilizar para explicar à turma que como a folha de papel nunca fica como era, as pessoas nunca esquecem uma situação de agressão, mesmo que seja pontual.</a:t>
            </a:r>
          </a:p>
          <a:p>
            <a:r>
              <a:rPr lang="pt-PT" dirty="0" smtClean="0"/>
              <a:t>Não deverá ler o texto à turma. Serve apenas como um exemplo que poderá utilizar.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Fatores risco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Videos</a:t>
            </a:r>
            <a:r>
              <a:rPr lang="pt-PT" dirty="0" smtClean="0"/>
              <a:t> que poderá passar( de acordo com a idade dos alunos)</a:t>
            </a:r>
          </a:p>
          <a:p>
            <a:endParaRPr lang="pt-PT" dirty="0" smtClean="0"/>
          </a:p>
          <a:p>
            <a:r>
              <a:rPr lang="pt-PT" dirty="0" smtClean="0"/>
              <a:t>Filme </a:t>
            </a:r>
            <a:r>
              <a:rPr lang="pt-PT" dirty="0" err="1" smtClean="0"/>
              <a:t>intro</a:t>
            </a:r>
            <a:r>
              <a:rPr lang="pt-PT" dirty="0" smtClean="0"/>
              <a:t> </a:t>
            </a:r>
            <a:r>
              <a:rPr lang="pt-PT" dirty="0" err="1" smtClean="0"/>
              <a:t>like</a:t>
            </a:r>
            <a:r>
              <a:rPr lang="pt-PT" dirty="0" smtClean="0"/>
              <a:t>(2 , 3 ciclo e </a:t>
            </a:r>
            <a:r>
              <a:rPr lang="pt-PT" dirty="0" err="1" smtClean="0"/>
              <a:t>secundario</a:t>
            </a:r>
            <a:r>
              <a:rPr lang="pt-PT" dirty="0" smtClean="0"/>
              <a:t>)</a:t>
            </a:r>
          </a:p>
          <a:p>
            <a:r>
              <a:rPr lang="pt-PT" dirty="0" smtClean="0"/>
              <a:t>Filme Menina em Palco  - todos os ciclos</a:t>
            </a:r>
          </a:p>
          <a:p>
            <a:r>
              <a:rPr lang="pt-PT" dirty="0" smtClean="0"/>
              <a:t>Filme Menina cara Distorcida – todos os ciclos.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capa.png"/>
          <p:cNvPicPr>
            <a:picLocks noChangeAspect="1"/>
          </p:cNvPicPr>
          <p:nvPr userDrawn="1"/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4" y="2"/>
            <a:ext cx="9143997" cy="5143499"/>
          </a:xfrm>
          <a:prstGeom prst="rect">
            <a:avLst/>
          </a:prstGeom>
        </p:spPr>
      </p:pic>
      <p:pic>
        <p:nvPicPr>
          <p:cNvPr id="10" name="Picture 3" descr="D:\2015\Works\Fundação PT\Comunicar em segurança\Logo_capa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563892" y="1135587"/>
            <a:ext cx="1914499" cy="2962847"/>
          </a:xfrm>
          <a:prstGeom prst="rect">
            <a:avLst/>
          </a:prstGeom>
          <a:noFill/>
        </p:spPr>
      </p:pic>
      <p:pic>
        <p:nvPicPr>
          <p:cNvPr id="11" name="Picture 10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76256" y="267496"/>
            <a:ext cx="1008112" cy="224887"/>
          </a:xfrm>
          <a:prstGeom prst="rect">
            <a:avLst/>
          </a:prstGeom>
        </p:spPr>
      </p:pic>
      <p:pic>
        <p:nvPicPr>
          <p:cNvPr id="12" name="Picture 11" descr="fundação_pt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796136" y="233891"/>
            <a:ext cx="864096" cy="26664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4009" y="207361"/>
            <a:ext cx="936000" cy="2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Ptppicfs01.ptportugal.corppt.com\fundacaopt\DCEI\01.Educacao\01.Comunicar em Segurança\2015_2016\NOVA IMAGEM CS\RodapePowerPoi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55833"/>
            <a:ext cx="9108000" cy="68784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34203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2015\Works\Fundação PT\Comunicar em segurança\Logo_capa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172404" y="267497"/>
            <a:ext cx="697939" cy="108011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1" name="Picture 10" descr="Polici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52784" y="4731991"/>
            <a:ext cx="975600" cy="217634"/>
          </a:xfrm>
          <a:prstGeom prst="rect">
            <a:avLst/>
          </a:prstGeom>
        </p:spPr>
      </p:pic>
      <p:pic>
        <p:nvPicPr>
          <p:cNvPr id="12" name="Picture 11" descr="fundação_pt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958154" y="4689042"/>
            <a:ext cx="933287" cy="288000"/>
          </a:xfrm>
          <a:prstGeom prst="rect">
            <a:avLst/>
          </a:prstGeom>
        </p:spPr>
      </p:pic>
      <p:sp>
        <p:nvSpPr>
          <p:cNvPr id="13" name="Slide Number Placeholder 1"/>
          <p:cNvSpPr>
            <a:spLocks noGrp="1"/>
          </p:cNvSpPr>
          <p:nvPr userDrawn="1">
            <p:ph type="sldNum" sz="quarter" idx="4294967295"/>
          </p:nvPr>
        </p:nvSpPr>
        <p:spPr>
          <a:xfrm>
            <a:off x="2" y="4587975"/>
            <a:ext cx="442913" cy="27305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ctr"/>
            <a:fld id="{A312949A-B767-4956-B2EB-F2D09C99677C}" type="slidenum">
              <a:rPr lang="pt-PT" smtClean="0"/>
              <a:pPr algn="ctr"/>
              <a:t>‹#›</a:t>
            </a:fld>
            <a:endParaRPr lang="pt-P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2046" y="4674342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5" name="Picture 4" descr="Masco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4002" y="555527"/>
            <a:ext cx="1400446" cy="1926283"/>
          </a:xfrm>
          <a:prstGeom prst="rect">
            <a:avLst/>
          </a:prstGeom>
        </p:spPr>
      </p:pic>
      <p:pic>
        <p:nvPicPr>
          <p:cNvPr id="6" name="Picture 5" descr="Polici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96800" y="4731991"/>
            <a:ext cx="975600" cy="217634"/>
          </a:xfrm>
          <a:prstGeom prst="rect">
            <a:avLst/>
          </a:prstGeom>
        </p:spPr>
      </p:pic>
      <p:pic>
        <p:nvPicPr>
          <p:cNvPr id="7" name="Picture 6" descr="fundação_pt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02170" y="4689042"/>
            <a:ext cx="933287" cy="28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62179" y="4679828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2" name="Rectangle 21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23" name="Picture 8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72" y="195488"/>
            <a:ext cx="890656" cy="13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9959" y="3938320"/>
            <a:ext cx="933391" cy="288032"/>
          </a:xfrm>
          <a:prstGeom prst="rect">
            <a:avLst/>
          </a:prstGeom>
        </p:spPr>
      </p:pic>
      <p:pic>
        <p:nvPicPr>
          <p:cNvPr id="25" name="Picture 24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7879" y="4370369"/>
            <a:ext cx="975471" cy="21760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83"/>
          <a:stretch>
            <a:fillRect/>
          </a:stretch>
        </p:blipFill>
        <p:spPr bwMode="auto">
          <a:xfrm>
            <a:off x="179600" y="4768196"/>
            <a:ext cx="936016" cy="2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Rectangle 6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8" name="Picture 7" descr="Polici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7748" y="4370340"/>
            <a:ext cx="975600" cy="217634"/>
          </a:xfrm>
          <a:prstGeom prst="rect">
            <a:avLst/>
          </a:prstGeom>
        </p:spPr>
      </p:pic>
      <p:pic>
        <p:nvPicPr>
          <p:cNvPr id="9" name="Picture 8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0065" y="3938323"/>
            <a:ext cx="933287" cy="288000"/>
          </a:xfrm>
          <a:prstGeom prst="rect">
            <a:avLst/>
          </a:prstGeom>
        </p:spPr>
      </p:pic>
      <p:pic>
        <p:nvPicPr>
          <p:cNvPr id="10" name="Picture 3" descr="D:\2015\Works\Fundação PT\Comunicar em segurança\Powerpoint\Logo_capa_2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43428" y="227034"/>
            <a:ext cx="837528" cy="129614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31990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0367" y="4800600"/>
            <a:ext cx="4423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D3D1CA-2564-46B2-8803-106C03D0038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4" r:id="rId3"/>
    <p:sldLayoutId id="2147483650" r:id="rId4"/>
    <p:sldLayoutId id="2147483652" r:id="rId5"/>
    <p:sldLayoutId id="2147483656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url=http://www.220-electronics.com/panasonic-th-p50c10s-50-multi-system-plasma-tv.html&amp;rct=j&amp;frm=1&amp;q=&amp;esrc=s&amp;sa=U&amp;ei=FEMQVZXGLYy07ga2loEg&amp;ved=0CCkQ9QEwCg&amp;usg=AFQjCNE-rkXbyZ9PhhHMM-Ak5JVinrc7g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juda.sapo.pt/pt-pt/security" TargetMode="External"/><Relationship Id="rId2" Type="http://schemas.openxmlformats.org/officeDocument/2006/relationships/hyperlink" Target="http://www.comunicaremseguranca.sapo.p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hyperlink" Target="http://www.psp.pt/Pages/defaultPSP.aspx" TargetMode="External"/><Relationship Id="rId4" Type="http://schemas.openxmlformats.org/officeDocument/2006/relationships/hyperlink" Target="http://www.internetsegura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"/>
            <a:ext cx="586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CONSEQUÊNCIAS….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771551"/>
            <a:ext cx="63367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E7B01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Baixa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auto-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estima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E7B01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Depressão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E7B01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Solidão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E7B01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Ansiedade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E7B01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Absentismo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escolar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rgbClr val="E7B01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Diminuição</a:t>
            </a:r>
            <a:r>
              <a:rPr lang="en-US" alt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alt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rendimento</a:t>
            </a:r>
            <a:r>
              <a:rPr lang="en-US" alt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escolar</a:t>
            </a:r>
            <a:endParaRPr lang="en-US" alt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43759"/>
            <a:ext cx="2304256" cy="1609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10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2675" y="4800600"/>
            <a:ext cx="441325" cy="274638"/>
          </a:xfrm>
        </p:spPr>
        <p:txBody>
          <a:bodyPr/>
          <a:lstStyle/>
          <a:p>
            <a:pPr algn="ctr"/>
            <a:fld id="{A312949A-B767-4956-B2EB-F2D09C99677C}" type="slidenum">
              <a:rPr lang="pt-PT" smtClean="0"/>
              <a:pPr algn="ctr"/>
              <a:t>11</a:t>
            </a:fld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"/>
            <a:ext cx="586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CONSEQUÊNCIAS….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987574"/>
            <a:ext cx="7596336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200000"/>
              </a:lnSpc>
              <a:spcBef>
                <a:spcPct val="20000"/>
              </a:spcBef>
              <a:buClr>
                <a:srgbClr val="E7B01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Saúde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geral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frágil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200000"/>
              </a:lnSpc>
              <a:spcBef>
                <a:spcPct val="20000"/>
              </a:spcBef>
              <a:buClr>
                <a:srgbClr val="E7B01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Dores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cabeça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enxaquecas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dores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barriga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enjoo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suores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20000"/>
              </a:spcBef>
              <a:buClr>
                <a:srgbClr val="E7B01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Perda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apetite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200000"/>
              </a:lnSpc>
              <a:spcBef>
                <a:spcPct val="20000"/>
              </a:spcBef>
              <a:buClr>
                <a:srgbClr val="E7B01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Problemas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com o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sono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dificuldade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em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adormecer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pesadelos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acordar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noite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lnSpc>
                <a:spcPct val="200000"/>
              </a:lnSpc>
              <a:spcBef>
                <a:spcPct val="20000"/>
              </a:spcBef>
              <a:buClr>
                <a:srgbClr val="E7B01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Ideias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suicidas</a:t>
            </a:r>
            <a:endParaRPr lang="pt-PT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11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2675" y="4800600"/>
            <a:ext cx="441325" cy="274638"/>
          </a:xfrm>
          <a:prstGeom prst="rect">
            <a:avLst/>
          </a:prstGeom>
        </p:spPr>
        <p:txBody>
          <a:bodyPr/>
          <a:lstStyle/>
          <a:p>
            <a:pPr algn="ctr"/>
            <a:fld id="{A312949A-B767-4956-B2EB-F2D09C99677C}" type="slidenum">
              <a:rPr lang="pt-PT" smtClean="0"/>
              <a:pPr algn="ctr"/>
              <a:t>12</a:t>
            </a:fld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-108520" y="141481"/>
            <a:ext cx="8316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O BULLY E A VÍTIMA </a:t>
            </a:r>
            <a:r>
              <a:rPr lang="pt-PT" sz="28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PT" sz="3200" u="sng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FACTORES DE RISCO</a:t>
            </a:r>
            <a:endParaRPr lang="pt-PT" sz="2800" u="sng" dirty="0" smtClean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  <a:p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99542"/>
            <a:ext cx="856895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PT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Podem ser provenientes de qualquer </a:t>
            </a:r>
            <a:r>
              <a:rPr lang="pt-PT" sz="14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extracto</a:t>
            </a:r>
            <a:r>
              <a:rPr lang="pt-PT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socioeconómico, cultural ou religioso</a:t>
            </a:r>
            <a:endParaRPr lang="pt-PT" sz="14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4680520" y="1815666"/>
            <a:ext cx="1800000" cy="828092"/>
            <a:chOff x="3678" y="1132385"/>
            <a:chExt cx="2845159" cy="1356557"/>
          </a:xfrm>
          <a:solidFill>
            <a:schemeClr val="bg1"/>
          </a:solidFill>
        </p:grpSpPr>
        <p:sp>
          <p:nvSpPr>
            <p:cNvPr id="26" name="Rounded Rectangle 25"/>
            <p:cNvSpPr/>
            <p:nvPr/>
          </p:nvSpPr>
          <p:spPr>
            <a:xfrm>
              <a:off x="3678" y="1132385"/>
              <a:ext cx="2845159" cy="1356557"/>
            </a:xfrm>
            <a:prstGeom prst="roundRect">
              <a:avLst>
                <a:gd name="adj" fmla="val 10000"/>
              </a:avLst>
            </a:prstGeom>
            <a:grpFill/>
            <a:ln w="6350"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6"/>
            <p:cNvSpPr/>
            <p:nvPr/>
          </p:nvSpPr>
          <p:spPr>
            <a:xfrm>
              <a:off x="43410" y="1172117"/>
              <a:ext cx="2765695" cy="1277093"/>
            </a:xfrm>
            <a:prstGeom prst="rect">
              <a:avLst/>
            </a:prstGeom>
            <a:grpFill/>
            <a:ln w="6350"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Estilos de personalidade e relacionamento interpessoal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4716016" y="2787774"/>
            <a:ext cx="1800000" cy="385440"/>
            <a:chOff x="3678" y="2758728"/>
            <a:chExt cx="2845159" cy="757258"/>
          </a:xfrm>
          <a:solidFill>
            <a:schemeClr val="bg1"/>
          </a:solidFill>
        </p:grpSpPr>
        <p:sp>
          <p:nvSpPr>
            <p:cNvPr id="24" name="Rounded Rectangle 23"/>
            <p:cNvSpPr/>
            <p:nvPr/>
          </p:nvSpPr>
          <p:spPr>
            <a:xfrm>
              <a:off x="3678" y="2804697"/>
              <a:ext cx="2845159" cy="71128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8"/>
            <p:cNvSpPr/>
            <p:nvPr/>
          </p:nvSpPr>
          <p:spPr>
            <a:xfrm>
              <a:off x="24511" y="2758728"/>
              <a:ext cx="2803493" cy="669623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Temperamento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2627784" y="1329612"/>
            <a:ext cx="1440000" cy="405000"/>
            <a:chOff x="3247161" y="172144"/>
            <a:chExt cx="2845159" cy="711289"/>
          </a:xfrm>
          <a:solidFill>
            <a:srgbClr val="0099AB"/>
          </a:solidFill>
        </p:grpSpPr>
        <p:sp>
          <p:nvSpPr>
            <p:cNvPr id="22" name="Rounded Rectangle 21"/>
            <p:cNvSpPr/>
            <p:nvPr/>
          </p:nvSpPr>
          <p:spPr>
            <a:xfrm>
              <a:off x="3247161" y="172144"/>
              <a:ext cx="2845159" cy="71128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10"/>
            <p:cNvSpPr/>
            <p:nvPr/>
          </p:nvSpPr>
          <p:spPr>
            <a:xfrm>
              <a:off x="3267994" y="192977"/>
              <a:ext cx="2803493" cy="6696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kern="1200" dirty="0" smtClean="0">
                  <a:latin typeface="Arial" pitchFamily="34" charset="0"/>
                  <a:cs typeface="Arial" pitchFamily="34" charset="0"/>
                </a:rPr>
                <a:t>Escolares</a:t>
              </a:r>
              <a:endParaRPr lang="pt-PT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2411760" y="1815666"/>
            <a:ext cx="1800000" cy="381789"/>
            <a:chOff x="3247161" y="1132385"/>
            <a:chExt cx="2845159" cy="711289"/>
          </a:xfrm>
          <a:solidFill>
            <a:schemeClr val="bg1"/>
          </a:solidFill>
        </p:grpSpPr>
        <p:sp>
          <p:nvSpPr>
            <p:cNvPr id="20" name="Rounded Rectangle 19"/>
            <p:cNvSpPr/>
            <p:nvPr/>
          </p:nvSpPr>
          <p:spPr>
            <a:xfrm>
              <a:off x="3247161" y="1132385"/>
              <a:ext cx="2845159" cy="71128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12"/>
            <p:cNvSpPr/>
            <p:nvPr/>
          </p:nvSpPr>
          <p:spPr>
            <a:xfrm>
              <a:off x="3267994" y="1153218"/>
              <a:ext cx="2803493" cy="669623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Falta de supervisão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2411760" y="2355726"/>
            <a:ext cx="1800000" cy="381789"/>
            <a:chOff x="3247161" y="2092627"/>
            <a:chExt cx="2845159" cy="711289"/>
          </a:xfrm>
          <a:solidFill>
            <a:schemeClr val="bg1"/>
          </a:solidFill>
        </p:grpSpPr>
        <p:sp>
          <p:nvSpPr>
            <p:cNvPr id="18" name="Rounded Rectangle 17"/>
            <p:cNvSpPr/>
            <p:nvPr/>
          </p:nvSpPr>
          <p:spPr>
            <a:xfrm>
              <a:off x="3247161" y="2092627"/>
              <a:ext cx="2845159" cy="71128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4"/>
            <p:cNvSpPr/>
            <p:nvPr/>
          </p:nvSpPr>
          <p:spPr>
            <a:xfrm>
              <a:off x="3267994" y="2113460"/>
              <a:ext cx="2803493" cy="669623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Falta de regras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2411760" y="2895786"/>
            <a:ext cx="1800000" cy="381789"/>
            <a:chOff x="3247161" y="3052868"/>
            <a:chExt cx="2845159" cy="711289"/>
          </a:xfrm>
          <a:solidFill>
            <a:schemeClr val="bg1"/>
          </a:solidFill>
        </p:grpSpPr>
        <p:sp>
          <p:nvSpPr>
            <p:cNvPr id="16" name="Rounded Rectangle 15"/>
            <p:cNvSpPr/>
            <p:nvPr/>
          </p:nvSpPr>
          <p:spPr>
            <a:xfrm>
              <a:off x="3247161" y="3052868"/>
              <a:ext cx="2845159" cy="71128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16"/>
            <p:cNvSpPr/>
            <p:nvPr/>
          </p:nvSpPr>
          <p:spPr>
            <a:xfrm>
              <a:off x="3267994" y="3073701"/>
              <a:ext cx="2803493" cy="669623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Ambiente escolar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2"/>
          <p:cNvGrpSpPr/>
          <p:nvPr/>
        </p:nvGrpSpPr>
        <p:grpSpPr>
          <a:xfrm>
            <a:off x="2411760" y="3435846"/>
            <a:ext cx="1800000" cy="648072"/>
            <a:chOff x="3247161" y="4013109"/>
            <a:chExt cx="2845159" cy="711289"/>
          </a:xfrm>
          <a:solidFill>
            <a:schemeClr val="bg1"/>
          </a:solidFill>
        </p:grpSpPr>
        <p:sp>
          <p:nvSpPr>
            <p:cNvPr id="14" name="Rounded Rectangle 13"/>
            <p:cNvSpPr/>
            <p:nvPr/>
          </p:nvSpPr>
          <p:spPr>
            <a:xfrm>
              <a:off x="3247161" y="4013109"/>
              <a:ext cx="2845159" cy="71128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8"/>
            <p:cNvSpPr/>
            <p:nvPr/>
          </p:nvSpPr>
          <p:spPr>
            <a:xfrm>
              <a:off x="3267994" y="4033944"/>
              <a:ext cx="2803493" cy="66962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Dimensão da escola/turma </a:t>
              </a:r>
              <a:r>
                <a:rPr lang="pt-PT" sz="1400" kern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vs</a:t>
              </a: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vigilância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7200800" y="1329612"/>
            <a:ext cx="1440000" cy="405000"/>
            <a:chOff x="187572" y="2531"/>
            <a:chExt cx="2673296" cy="668324"/>
          </a:xfrm>
          <a:solidFill>
            <a:srgbClr val="0099AB"/>
          </a:solidFill>
        </p:grpSpPr>
        <p:sp>
          <p:nvSpPr>
            <p:cNvPr id="37" name="Rounded Rectangle 36"/>
            <p:cNvSpPr/>
            <p:nvPr/>
          </p:nvSpPr>
          <p:spPr>
            <a:xfrm>
              <a:off x="187572" y="2531"/>
              <a:ext cx="2673296" cy="6683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207147" y="22106"/>
              <a:ext cx="2634146" cy="6291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latin typeface="Arial" pitchFamily="34" charset="0"/>
                  <a:cs typeface="Arial" pitchFamily="34" charset="0"/>
                </a:rPr>
                <a:t>Sociais</a:t>
              </a:r>
              <a:endParaRPr lang="pt-PT" sz="1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6984776" y="1815666"/>
            <a:ext cx="1800000" cy="468051"/>
            <a:chOff x="187572" y="904769"/>
            <a:chExt cx="2673296" cy="769238"/>
          </a:xfrm>
          <a:solidFill>
            <a:schemeClr val="bg1"/>
          </a:solidFill>
        </p:grpSpPr>
        <p:sp>
          <p:nvSpPr>
            <p:cNvPr id="35" name="Rounded Rectangle 34"/>
            <p:cNvSpPr/>
            <p:nvPr/>
          </p:nvSpPr>
          <p:spPr>
            <a:xfrm>
              <a:off x="187572" y="904769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ed Rectangle 6"/>
            <p:cNvSpPr/>
            <p:nvPr/>
          </p:nvSpPr>
          <p:spPr>
            <a:xfrm>
              <a:off x="207146" y="924343"/>
              <a:ext cx="2634146" cy="74966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Nível de violência local</a:t>
              </a:r>
            </a:p>
          </p:txBody>
        </p:sp>
      </p:grpSp>
      <p:grpSp>
        <p:nvGrpSpPr>
          <p:cNvPr id="28" name="Group 31"/>
          <p:cNvGrpSpPr/>
          <p:nvPr/>
        </p:nvGrpSpPr>
        <p:grpSpPr>
          <a:xfrm>
            <a:off x="6984776" y="2679762"/>
            <a:ext cx="1800000" cy="361800"/>
            <a:chOff x="187572" y="1807007"/>
            <a:chExt cx="2673296" cy="668324"/>
          </a:xfrm>
          <a:solidFill>
            <a:schemeClr val="bg1"/>
          </a:solidFill>
        </p:grpSpPr>
        <p:sp>
          <p:nvSpPr>
            <p:cNvPr id="33" name="Rounded Rectangle 32"/>
            <p:cNvSpPr/>
            <p:nvPr/>
          </p:nvSpPr>
          <p:spPr>
            <a:xfrm>
              <a:off x="187572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8"/>
            <p:cNvSpPr/>
            <p:nvPr/>
          </p:nvSpPr>
          <p:spPr>
            <a:xfrm>
              <a:off x="207147" y="1826582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Tolerância à violência</a:t>
              </a:r>
            </a:p>
          </p:txBody>
        </p:sp>
      </p:grpSp>
      <p:grpSp>
        <p:nvGrpSpPr>
          <p:cNvPr id="29" name="Group 38"/>
          <p:cNvGrpSpPr/>
          <p:nvPr/>
        </p:nvGrpSpPr>
        <p:grpSpPr>
          <a:xfrm>
            <a:off x="323528" y="1329612"/>
            <a:ext cx="1440000" cy="405000"/>
            <a:chOff x="3235130" y="2531"/>
            <a:chExt cx="2673296" cy="668324"/>
          </a:xfrm>
          <a:solidFill>
            <a:srgbClr val="0099AB"/>
          </a:solidFill>
        </p:grpSpPr>
        <p:sp>
          <p:nvSpPr>
            <p:cNvPr id="55" name="Rounded Rectangle 54"/>
            <p:cNvSpPr/>
            <p:nvPr/>
          </p:nvSpPr>
          <p:spPr>
            <a:xfrm>
              <a:off x="3235130" y="2531"/>
              <a:ext cx="2673296" cy="6683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3254705" y="22106"/>
              <a:ext cx="2634146" cy="6291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latin typeface="Arial" pitchFamily="34" charset="0"/>
                  <a:cs typeface="Arial" pitchFamily="34" charset="0"/>
                </a:rPr>
                <a:t>Familiares</a:t>
              </a:r>
              <a:endParaRPr lang="pt-PT" sz="1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39"/>
          <p:cNvGrpSpPr/>
          <p:nvPr/>
        </p:nvGrpSpPr>
        <p:grpSpPr>
          <a:xfrm>
            <a:off x="107504" y="1815666"/>
            <a:ext cx="1800000" cy="378000"/>
            <a:chOff x="3235130" y="904769"/>
            <a:chExt cx="2673296" cy="668324"/>
          </a:xfrm>
          <a:solidFill>
            <a:schemeClr val="bg1"/>
          </a:solidFill>
        </p:grpSpPr>
        <p:sp>
          <p:nvSpPr>
            <p:cNvPr id="53" name="Rounded Rectangle 52"/>
            <p:cNvSpPr/>
            <p:nvPr/>
          </p:nvSpPr>
          <p:spPr>
            <a:xfrm>
              <a:off x="3235130" y="904769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ounded Rectangle 6"/>
            <p:cNvSpPr/>
            <p:nvPr/>
          </p:nvSpPr>
          <p:spPr>
            <a:xfrm>
              <a:off x="3254705" y="924344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Falta de atenção e afecto</a:t>
              </a:r>
            </a:p>
          </p:txBody>
        </p:sp>
      </p:grpSp>
      <p:grpSp>
        <p:nvGrpSpPr>
          <p:cNvPr id="31" name="Group 40"/>
          <p:cNvGrpSpPr/>
          <p:nvPr/>
        </p:nvGrpSpPr>
        <p:grpSpPr>
          <a:xfrm>
            <a:off x="107504" y="2301720"/>
            <a:ext cx="1800000" cy="378000"/>
            <a:chOff x="3235130" y="1807007"/>
            <a:chExt cx="2673296" cy="668324"/>
          </a:xfrm>
          <a:solidFill>
            <a:schemeClr val="bg1"/>
          </a:solidFill>
        </p:grpSpPr>
        <p:sp>
          <p:nvSpPr>
            <p:cNvPr id="51" name="Rounded Rectangle 50"/>
            <p:cNvSpPr/>
            <p:nvPr/>
          </p:nvSpPr>
          <p:spPr>
            <a:xfrm>
              <a:off x="3235130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ed Rectangle 8"/>
            <p:cNvSpPr/>
            <p:nvPr/>
          </p:nvSpPr>
          <p:spPr>
            <a:xfrm>
              <a:off x="3254705" y="1826582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Estilo parental autoritário</a:t>
              </a:r>
            </a:p>
          </p:txBody>
        </p:sp>
      </p:grpSp>
      <p:grpSp>
        <p:nvGrpSpPr>
          <p:cNvPr id="32" name="Group 41"/>
          <p:cNvGrpSpPr/>
          <p:nvPr/>
        </p:nvGrpSpPr>
        <p:grpSpPr>
          <a:xfrm>
            <a:off x="107504" y="2787774"/>
            <a:ext cx="1800000" cy="378000"/>
            <a:chOff x="3235130" y="2709244"/>
            <a:chExt cx="2673296" cy="668324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>
            <a:xfrm>
              <a:off x="3235130" y="2709244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ed Rectangle 10"/>
            <p:cNvSpPr/>
            <p:nvPr/>
          </p:nvSpPr>
          <p:spPr>
            <a:xfrm>
              <a:off x="3254704" y="2728819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Disciplina dura/inconsistente</a:t>
              </a:r>
            </a:p>
          </p:txBody>
        </p:sp>
      </p:grpSp>
      <p:grpSp>
        <p:nvGrpSpPr>
          <p:cNvPr id="39" name="Group 42"/>
          <p:cNvGrpSpPr/>
          <p:nvPr/>
        </p:nvGrpSpPr>
        <p:grpSpPr>
          <a:xfrm>
            <a:off x="107504" y="3273828"/>
            <a:ext cx="1800000" cy="594066"/>
            <a:chOff x="3235130" y="3611482"/>
            <a:chExt cx="2673296" cy="668324"/>
          </a:xfrm>
          <a:solidFill>
            <a:schemeClr val="bg1"/>
          </a:solidFill>
        </p:grpSpPr>
        <p:sp>
          <p:nvSpPr>
            <p:cNvPr id="47" name="Rounded Rectangle 46"/>
            <p:cNvSpPr/>
            <p:nvPr/>
          </p:nvSpPr>
          <p:spPr>
            <a:xfrm>
              <a:off x="3235130" y="3611482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ed Rectangle 12"/>
            <p:cNvSpPr/>
            <p:nvPr/>
          </p:nvSpPr>
          <p:spPr>
            <a:xfrm>
              <a:off x="3254705" y="3631058"/>
              <a:ext cx="2634145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Modelos de comportamentos agressivos</a:t>
              </a:r>
            </a:p>
          </p:txBody>
        </p:sp>
      </p:grpSp>
      <p:grpSp>
        <p:nvGrpSpPr>
          <p:cNvPr id="40" name="Group 43"/>
          <p:cNvGrpSpPr/>
          <p:nvPr/>
        </p:nvGrpSpPr>
        <p:grpSpPr>
          <a:xfrm>
            <a:off x="107504" y="3957904"/>
            <a:ext cx="1800200" cy="558062"/>
            <a:chOff x="3235130" y="4513720"/>
            <a:chExt cx="2673296" cy="668324"/>
          </a:xfrm>
          <a:solidFill>
            <a:schemeClr val="bg1"/>
          </a:solidFill>
        </p:grpSpPr>
        <p:sp>
          <p:nvSpPr>
            <p:cNvPr id="45" name="Rounded Rectangle 44"/>
            <p:cNvSpPr/>
            <p:nvPr/>
          </p:nvSpPr>
          <p:spPr>
            <a:xfrm>
              <a:off x="3235130" y="4513720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14"/>
            <p:cNvSpPr/>
            <p:nvPr/>
          </p:nvSpPr>
          <p:spPr>
            <a:xfrm>
              <a:off x="3254705" y="4533295"/>
              <a:ext cx="2634145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Maus-tratos, negligência e abuso sexual</a:t>
              </a:r>
            </a:p>
          </p:txBody>
        </p:sp>
      </p:grpSp>
      <p:grpSp>
        <p:nvGrpSpPr>
          <p:cNvPr id="41" name="Group 59"/>
          <p:cNvGrpSpPr/>
          <p:nvPr/>
        </p:nvGrpSpPr>
        <p:grpSpPr>
          <a:xfrm>
            <a:off x="4860032" y="1329612"/>
            <a:ext cx="1440000" cy="405000"/>
            <a:chOff x="3247161" y="172144"/>
            <a:chExt cx="2845159" cy="711289"/>
          </a:xfrm>
          <a:solidFill>
            <a:srgbClr val="0099AB"/>
          </a:solidFill>
        </p:grpSpPr>
        <p:sp>
          <p:nvSpPr>
            <p:cNvPr id="61" name="Rounded Rectangle 60"/>
            <p:cNvSpPr/>
            <p:nvPr/>
          </p:nvSpPr>
          <p:spPr>
            <a:xfrm>
              <a:off x="3247161" y="172144"/>
              <a:ext cx="2845159" cy="71128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10"/>
            <p:cNvSpPr/>
            <p:nvPr/>
          </p:nvSpPr>
          <p:spPr>
            <a:xfrm>
              <a:off x="3267994" y="192977"/>
              <a:ext cx="2803493" cy="6696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kern="1200" dirty="0" smtClean="0">
                  <a:latin typeface="Arial" pitchFamily="34" charset="0"/>
                  <a:cs typeface="Arial" pitchFamily="34" charset="0"/>
                </a:rPr>
                <a:t>Individuais</a:t>
              </a:r>
              <a:endParaRPr lang="pt-PT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12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6" y="123478"/>
            <a:ext cx="8225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FACTORES DE RISCO - OS PAIS DOS </a:t>
            </a:r>
            <a:r>
              <a:rPr lang="pt-PT" sz="2800" b="1" i="1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BULLIES</a:t>
            </a:r>
            <a:endParaRPr lang="pt-PT" sz="2800" b="1" i="1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897564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Uma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atitude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emocional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negativa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falta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afeto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envolvimento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lnSpc>
                <a:spcPct val="150000"/>
              </a:lnSpc>
              <a:buClr>
                <a:srgbClr val="002060"/>
              </a:buClr>
            </a:pPr>
            <a:endParaRPr lang="en-US" alt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Permissividade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em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relação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comportamento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agressivo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infância</a:t>
            </a:r>
            <a:endParaRPr lang="en-US" alt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</a:pPr>
            <a:endParaRPr lang="en-US" alt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Uso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comportamentos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disciplinadores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autoritários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exemplo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castigo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físico</a:t>
            </a:r>
            <a:r>
              <a:rPr lang="en-US" alt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6" y="2499743"/>
            <a:ext cx="2236049" cy="17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79512" y="1131590"/>
            <a:ext cx="144016" cy="108012"/>
          </a:xfrm>
          <a:prstGeom prst="ellipse">
            <a:avLst/>
          </a:prstGeom>
          <a:solidFill>
            <a:srgbClr val="0099AB"/>
          </a:solidFill>
          <a:ln>
            <a:solidFill>
              <a:srgbClr val="009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79512" y="2355726"/>
            <a:ext cx="144016" cy="108012"/>
          </a:xfrm>
          <a:prstGeom prst="ellipse">
            <a:avLst/>
          </a:prstGeom>
          <a:solidFill>
            <a:srgbClr val="0099AB"/>
          </a:solidFill>
          <a:ln>
            <a:solidFill>
              <a:srgbClr val="009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179512" y="3579862"/>
            <a:ext cx="144016" cy="108012"/>
          </a:xfrm>
          <a:prstGeom prst="ellipse">
            <a:avLst/>
          </a:prstGeom>
          <a:solidFill>
            <a:srgbClr val="0099AB"/>
          </a:solidFill>
          <a:ln>
            <a:solidFill>
              <a:srgbClr val="009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13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2675" y="4800600"/>
            <a:ext cx="441325" cy="274638"/>
          </a:xfrm>
        </p:spPr>
        <p:txBody>
          <a:bodyPr/>
          <a:lstStyle/>
          <a:p>
            <a:pPr algn="ctr"/>
            <a:fld id="{A312949A-B767-4956-B2EB-F2D09C99677C}" type="slidenum">
              <a:rPr lang="pt-PT" smtClean="0"/>
              <a:pPr algn="ctr"/>
              <a:t>14</a:t>
            </a:fld>
            <a:endParaRPr lang="pt-PT" dirty="0"/>
          </a:p>
        </p:txBody>
      </p:sp>
      <p:grpSp>
        <p:nvGrpSpPr>
          <p:cNvPr id="3" name="Group 2"/>
          <p:cNvGrpSpPr/>
          <p:nvPr/>
        </p:nvGrpSpPr>
        <p:grpSpPr>
          <a:xfrm>
            <a:off x="6372200" y="987574"/>
            <a:ext cx="1440000" cy="540000"/>
            <a:chOff x="3235130" y="2531"/>
            <a:chExt cx="2673296" cy="668324"/>
          </a:xfrm>
          <a:solidFill>
            <a:srgbClr val="0099AB"/>
          </a:solidFill>
        </p:grpSpPr>
        <p:sp>
          <p:nvSpPr>
            <p:cNvPr id="4" name="Rounded Rectangle 3"/>
            <p:cNvSpPr/>
            <p:nvPr/>
          </p:nvSpPr>
          <p:spPr>
            <a:xfrm>
              <a:off x="3235130" y="2531"/>
              <a:ext cx="2673296" cy="6683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254705" y="22106"/>
              <a:ext cx="2634146" cy="6291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/>
              <a:r>
                <a:rPr lang="pt-PT" sz="1600" b="1" dirty="0" smtClean="0">
                  <a:latin typeface="Arial" pitchFamily="34" charset="0"/>
                  <a:cs typeface="Arial" pitchFamily="34" charset="0"/>
                </a:rPr>
                <a:t>Apoio social </a:t>
              </a:r>
              <a:r>
                <a:rPr lang="pt-PT" sz="1100" b="1" dirty="0" smtClean="0">
                  <a:latin typeface="Arial" pitchFamily="34" charset="0"/>
                  <a:cs typeface="Arial" pitchFamily="34" charset="0"/>
                </a:rPr>
                <a:t>(Carvalhosa, 2008)</a:t>
              </a:r>
              <a:endParaRPr lang="pt-PT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28184" y="1851670"/>
            <a:ext cx="1800000" cy="504000"/>
            <a:chOff x="3235130" y="904769"/>
            <a:chExt cx="2673296" cy="668324"/>
          </a:xfrm>
          <a:solidFill>
            <a:schemeClr val="bg1"/>
          </a:solidFill>
        </p:grpSpPr>
        <p:sp>
          <p:nvSpPr>
            <p:cNvPr id="7" name="Rounded Rectangle 6"/>
            <p:cNvSpPr/>
            <p:nvPr/>
          </p:nvSpPr>
          <p:spPr>
            <a:xfrm>
              <a:off x="3235130" y="904769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3254705" y="924344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Apoio dos amigos e da família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8184" y="2859782"/>
            <a:ext cx="1800000" cy="504000"/>
            <a:chOff x="3235130" y="1807007"/>
            <a:chExt cx="2673296" cy="668324"/>
          </a:xfrm>
          <a:solidFill>
            <a:schemeClr val="bg1"/>
          </a:solidFill>
        </p:grpSpPr>
        <p:sp>
          <p:nvSpPr>
            <p:cNvPr id="10" name="Rounded Rectangle 9"/>
            <p:cNvSpPr/>
            <p:nvPr/>
          </p:nvSpPr>
          <p:spPr>
            <a:xfrm>
              <a:off x="3235130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8"/>
            <p:cNvSpPr/>
            <p:nvPr/>
          </p:nvSpPr>
          <p:spPr>
            <a:xfrm>
              <a:off x="3254705" y="1826582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Apoio dos colegas e dos professores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1600" y="987574"/>
            <a:ext cx="1440000" cy="540000"/>
            <a:chOff x="3235130" y="2531"/>
            <a:chExt cx="2673296" cy="668324"/>
          </a:xfrm>
          <a:solidFill>
            <a:srgbClr val="0099AB"/>
          </a:solidFill>
        </p:grpSpPr>
        <p:sp>
          <p:nvSpPr>
            <p:cNvPr id="13" name="Rounded Rectangle 12"/>
            <p:cNvSpPr/>
            <p:nvPr/>
          </p:nvSpPr>
          <p:spPr>
            <a:xfrm>
              <a:off x="3235130" y="2531"/>
              <a:ext cx="2673296" cy="6683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254705" y="22106"/>
              <a:ext cx="2634146" cy="6291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/>
              <a:r>
                <a:rPr lang="pt-PT" sz="1600" b="1" dirty="0" smtClean="0">
                  <a:latin typeface="Arial" pitchFamily="34" charset="0"/>
                  <a:cs typeface="Arial" pitchFamily="34" charset="0"/>
                </a:rPr>
                <a:t>Família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7584" y="1851670"/>
            <a:ext cx="1800000" cy="504000"/>
            <a:chOff x="3235130" y="904769"/>
            <a:chExt cx="2673296" cy="668324"/>
          </a:xfrm>
          <a:solidFill>
            <a:schemeClr val="bg1"/>
          </a:solidFill>
        </p:grpSpPr>
        <p:sp>
          <p:nvSpPr>
            <p:cNvPr id="16" name="Rounded Rectangle 15"/>
            <p:cNvSpPr/>
            <p:nvPr/>
          </p:nvSpPr>
          <p:spPr>
            <a:xfrm>
              <a:off x="3235130" y="904769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3254705" y="924344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Práticas educativas ajustadas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7584" y="2859782"/>
            <a:ext cx="1800000" cy="504000"/>
            <a:chOff x="3235130" y="1807007"/>
            <a:chExt cx="2673296" cy="668324"/>
          </a:xfrm>
          <a:solidFill>
            <a:schemeClr val="bg1"/>
          </a:solidFill>
        </p:grpSpPr>
        <p:sp>
          <p:nvSpPr>
            <p:cNvPr id="19" name="Rounded Rectangle 18"/>
            <p:cNvSpPr/>
            <p:nvPr/>
          </p:nvSpPr>
          <p:spPr>
            <a:xfrm>
              <a:off x="3235130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8"/>
            <p:cNvSpPr/>
            <p:nvPr/>
          </p:nvSpPr>
          <p:spPr>
            <a:xfrm>
              <a:off x="3254705" y="1826582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Regras definidas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7584" y="3867894"/>
            <a:ext cx="1800000" cy="504000"/>
            <a:chOff x="3235130" y="1807007"/>
            <a:chExt cx="2673296" cy="668324"/>
          </a:xfrm>
          <a:solidFill>
            <a:schemeClr val="bg1"/>
          </a:solidFill>
        </p:grpSpPr>
        <p:sp>
          <p:nvSpPr>
            <p:cNvPr id="22" name="Rounded Rectangle 21"/>
            <p:cNvSpPr/>
            <p:nvPr/>
          </p:nvSpPr>
          <p:spPr>
            <a:xfrm>
              <a:off x="3235130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8"/>
            <p:cNvSpPr/>
            <p:nvPr/>
          </p:nvSpPr>
          <p:spPr>
            <a:xfrm>
              <a:off x="3254705" y="1826581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Apoio </a:t>
              </a:r>
              <a:r>
                <a:rPr lang="pt-PT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afectivo</a:t>
              </a:r>
              <a:endPara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35896" y="987574"/>
            <a:ext cx="1440000" cy="540000"/>
            <a:chOff x="3235130" y="2531"/>
            <a:chExt cx="2673296" cy="668324"/>
          </a:xfrm>
          <a:solidFill>
            <a:srgbClr val="0099AB"/>
          </a:solidFill>
        </p:grpSpPr>
        <p:sp>
          <p:nvSpPr>
            <p:cNvPr id="25" name="Rounded Rectangle 24"/>
            <p:cNvSpPr/>
            <p:nvPr/>
          </p:nvSpPr>
          <p:spPr>
            <a:xfrm>
              <a:off x="3235130" y="2531"/>
              <a:ext cx="2673296" cy="6683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3254705" y="22106"/>
              <a:ext cx="2634146" cy="6291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pt-PT" sz="1600" b="1" dirty="0" smtClean="0">
                  <a:latin typeface="Arial" pitchFamily="34" charset="0"/>
                  <a:cs typeface="Arial" pitchFamily="34" charset="0"/>
                </a:rPr>
                <a:t>Individual</a:t>
              </a:r>
            </a:p>
            <a:p>
              <a:pPr lvl="0" algn="ctr"/>
              <a:endParaRPr lang="pt-PT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91880" y="1851670"/>
            <a:ext cx="1800000" cy="720080"/>
            <a:chOff x="3235130" y="904769"/>
            <a:chExt cx="2673296" cy="668324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235130" y="904769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6"/>
            <p:cNvSpPr/>
            <p:nvPr/>
          </p:nvSpPr>
          <p:spPr>
            <a:xfrm>
              <a:off x="3254705" y="924344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Auto-estima</a:t>
              </a: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e autoconfiança ajustadas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91880" y="2859782"/>
            <a:ext cx="1800000" cy="504000"/>
            <a:chOff x="3235130" y="1807007"/>
            <a:chExt cx="2673296" cy="668324"/>
          </a:xfrm>
          <a:solidFill>
            <a:schemeClr val="bg1"/>
          </a:solidFill>
        </p:grpSpPr>
        <p:sp>
          <p:nvSpPr>
            <p:cNvPr id="31" name="Rounded Rectangle 30"/>
            <p:cNvSpPr/>
            <p:nvPr/>
          </p:nvSpPr>
          <p:spPr>
            <a:xfrm>
              <a:off x="3235130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8"/>
            <p:cNvSpPr/>
            <p:nvPr/>
          </p:nvSpPr>
          <p:spPr>
            <a:xfrm>
              <a:off x="3254705" y="1826582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Tolerância à frustração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51470"/>
            <a:ext cx="7481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FACTORES DE PROTEÇÃO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14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7476"/>
            <a:ext cx="7891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O QUE OS COLEGAS PODEM FAZER….</a:t>
            </a:r>
            <a:endParaRPr lang="pt-PT" sz="32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951570"/>
            <a:ext cx="8712968" cy="3086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BC2D7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Procurar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imediatamente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ajuda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um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adulto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BC2D7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Relatar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incidentes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aos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profissionais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escola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BC2D7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Apoiar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as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vitímas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bullying e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encaminhar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para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junto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um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adulto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alt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professor/</a:t>
            </a:r>
            <a:r>
              <a:rPr kumimoji="0" lang="en-US" altLang="pt-P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auxiliar</a:t>
            </a:r>
            <a:r>
              <a:rPr kumimoji="0" lang="en-US" alt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altLang="pt-P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educação</a:t>
            </a:r>
            <a:r>
              <a:rPr kumimoji="0" lang="en-US" alt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).</a:t>
            </a:r>
            <a:endParaRPr kumimoji="0" lang="en-US" altLang="pt-P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BC2D7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Não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juntar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em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risadas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escárnio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desafiar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perseguir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outros</a:t>
            </a:r>
            <a:r>
              <a:rPr kumimoji="0" lang="en-US" alt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BC2D7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US" altLang="pt-P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15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CYBERBULLYING…Sabes o que é?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69954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Courier New" pitchFamily="49" charset="0"/>
              <a:buChar char="o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Forma indireta de 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agressão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8288" indent="-268288">
              <a:buFont typeface="Courier New" pitchFamily="49" charset="0"/>
              <a:buChar char="o"/>
            </a:pPr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buFont typeface="Courier New" pitchFamily="49" charset="0"/>
              <a:buChar char="o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 agressor utiliza a </a:t>
            </a:r>
            <a:r>
              <a:rPr lang="pt-PT" sz="1600" b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Internet, telemóveis, redes sociais, </a:t>
            </a:r>
            <a:r>
              <a:rPr lang="pt-PT" sz="1600" b="1" i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chat</a:t>
            </a:r>
            <a:r>
              <a:rPr lang="pt-PT" sz="1600" b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sz="1600" b="1" i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email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para se manter no 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anonimato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8288" indent="-268288">
              <a:buFont typeface="Courier New" pitchFamily="49" charset="0"/>
              <a:buChar char="o"/>
            </a:pPr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buFont typeface="Courier New" pitchFamily="49" charset="0"/>
              <a:buChar char="o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Torna-se 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público rapidamente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devido à rapidez dos meios tecnológicos.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" y="2445737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Sabes o que fazer?</a:t>
            </a:r>
            <a:endParaRPr lang="pt-PT" sz="2400" dirty="0">
              <a:solidFill>
                <a:srgbClr val="BED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915819" y="2211710"/>
            <a:ext cx="5832646" cy="1985159"/>
          </a:xfrm>
          <a:prstGeom prst="wedgeRectCallout">
            <a:avLst>
              <a:gd name="adj1" fmla="val -58421"/>
              <a:gd name="adj2" fmla="val 3768"/>
            </a:avLst>
          </a:prstGeom>
          <a:ln>
            <a:solidFill>
              <a:srgbClr val="BED60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600" b="1" u="sng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Reportar o abuso</a:t>
            </a:r>
          </a:p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responder ao agressor.</a:t>
            </a:r>
          </a:p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Falar com os pais, professores ou alguém mais velho que possa ajudar.</a:t>
            </a:r>
          </a:p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Guardar mensagens ou fotografias que podem servir como prova.</a:t>
            </a:r>
          </a:p>
        </p:txBody>
      </p:sp>
      <p:pic>
        <p:nvPicPr>
          <p:cNvPr id="9" name="Picture 8" descr="Masc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003798"/>
            <a:ext cx="1008112" cy="1386637"/>
          </a:xfrm>
          <a:prstGeom prst="rect">
            <a:avLst/>
          </a:prstGeom>
        </p:spPr>
      </p:pic>
      <p:sp>
        <p:nvSpPr>
          <p:cNvPr id="12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16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encrypted-tbn0.gstatic.com/images?q=tbn:ANd9GcQ_f8r06j7M-cE229xRyIn092U-a3MMPUBzywG27SM5pUtyg3QEd3Nds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83518"/>
            <a:ext cx="6594593" cy="3544598"/>
          </a:xfrm>
          <a:prstGeom prst="rect">
            <a:avLst/>
          </a:prstGeom>
          <a:noFill/>
        </p:spPr>
      </p:pic>
      <p:sp>
        <p:nvSpPr>
          <p:cNvPr id="5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17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69954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rgbClr val="E7B012"/>
                </a:solidFill>
              </a:rPr>
              <a:t>LEMBRA-TE…..     </a:t>
            </a:r>
            <a:endParaRPr lang="pt-PT" sz="4000" b="1" dirty="0">
              <a:solidFill>
                <a:srgbClr val="E7B01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800" y="1563638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PT" sz="3600" b="1" dirty="0" smtClean="0">
                <a:solidFill>
                  <a:srgbClr val="0099AB"/>
                </a:solidFill>
              </a:rPr>
              <a:t>A PSP –ESCOLA SEGURA</a:t>
            </a:r>
          </a:p>
          <a:p>
            <a:pPr algn="ctr">
              <a:lnSpc>
                <a:spcPct val="200000"/>
              </a:lnSpc>
            </a:pPr>
            <a:r>
              <a:rPr lang="pt-PT" sz="3600" b="1" dirty="0" smtClean="0">
                <a:solidFill>
                  <a:srgbClr val="0099AB"/>
                </a:solidFill>
              </a:rPr>
              <a:t>ESTÁ NA ESCOLA !</a:t>
            </a:r>
          </a:p>
          <a:p>
            <a:pPr algn="ctr"/>
            <a:r>
              <a:rPr lang="pt-PT" sz="3600" b="1" dirty="0" smtClean="0">
                <a:solidFill>
                  <a:srgbClr val="0099AB"/>
                </a:solidFill>
              </a:rPr>
              <a:t>                        </a:t>
            </a:r>
            <a:endParaRPr lang="pt-PT" sz="3600" b="1" dirty="0">
              <a:solidFill>
                <a:srgbClr val="0099AB"/>
              </a:solidFill>
            </a:endParaRPr>
          </a:p>
        </p:txBody>
      </p:sp>
      <p:pic>
        <p:nvPicPr>
          <p:cNvPr id="6" name="Picture 5" descr="Masc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9582"/>
            <a:ext cx="1570536" cy="2160240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18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1"/>
            <a:ext cx="720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Mais informações em:</a:t>
            </a:r>
          </a:p>
          <a:p>
            <a:endParaRPr lang="pt-PT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763688" y="771550"/>
            <a:ext cx="7182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SITE | </a:t>
            </a:r>
            <a:r>
              <a:rPr lang="pt-PT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  <a:hlinkClick r:id="rId2"/>
              </a:rPr>
              <a:t>www.comunicaremseguranca.sapo.pt</a:t>
            </a:r>
            <a:r>
              <a:rPr lang="pt-PT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SAPO | </a:t>
            </a:r>
            <a:r>
              <a:rPr lang="pt-PT" u="sng" dirty="0" smtClean="0">
                <a:latin typeface="Arial" pitchFamily="34" charset="0"/>
                <a:cs typeface="Arial" pitchFamily="34" charset="0"/>
                <a:hlinkClick r:id="rId3"/>
              </a:rPr>
              <a:t>http://ajuda.sapo.pt/pt-pt/security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Internet Segura | </a:t>
            </a:r>
            <a:r>
              <a:rPr lang="pt-PT" dirty="0" smtClean="0">
                <a:latin typeface="Arial" pitchFamily="34" charset="0"/>
                <a:cs typeface="Arial" pitchFamily="34" charset="0"/>
                <a:hlinkClick r:id="rId4"/>
              </a:rPr>
              <a:t>http://www.internetsegura.pt/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PSP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http://www.psp.pt/Pages/defaultPSP.aspx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>
              <a:solidFill>
                <a:srgbClr val="6E258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 l="1573" r="615" b="2325"/>
          <a:stretch>
            <a:fillRect/>
          </a:stretch>
        </p:blipFill>
        <p:spPr bwMode="auto">
          <a:xfrm>
            <a:off x="5508104" y="3651870"/>
            <a:ext cx="3432980" cy="127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5" y="1491630"/>
            <a:ext cx="2925407" cy="226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ullying nao e brincadeir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1491631"/>
            <a:ext cx="4536504" cy="2186069"/>
          </a:xfrm>
          <a:prstGeom prst="rect">
            <a:avLst/>
          </a:prstGeom>
        </p:spPr>
      </p:pic>
      <p:sp>
        <p:nvSpPr>
          <p:cNvPr id="4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2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487"/>
            <a:ext cx="8424936" cy="44088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"Uma professora quis ensinar à sua turma os efeitos do </a:t>
            </a:r>
            <a:r>
              <a:rPr lang="pt-PT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bullying</a:t>
            </a: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 </a:t>
            </a:r>
          </a:p>
          <a:p>
            <a:pPr>
              <a:lnSpc>
                <a:spcPct val="150000"/>
              </a:lnSpc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Pediu-lhes para seguirem as seguintes instruções. </a:t>
            </a:r>
          </a:p>
          <a:p>
            <a:pPr>
              <a:lnSpc>
                <a:spcPct val="150000"/>
              </a:lnSpc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Deu a todos os alunos uma folha de papel e disse-lhes para a machucarem, deitarem-na no chão e pisarem-na. Resumindo, podiam estragar a folha o mais possível mas não rasgá-la. As crianças estavam entusiasmadas e fizeram o seu melhor para machucarem a folha, tanto quanto possível. </a:t>
            </a:r>
          </a:p>
          <a:p>
            <a:pPr>
              <a:lnSpc>
                <a:spcPct val="150000"/>
              </a:lnSpc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seguir a professora pediu-lhes para apanharem a folha e abri-la novamente com cuidado, para não rasgarem a mesma. Deviam de endireitar a folha com muito cuidado o mais possível.  </a:t>
            </a:r>
          </a:p>
          <a:p>
            <a:pPr>
              <a:lnSpc>
                <a:spcPct val="150000"/>
              </a:lnSpc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professora chamou-lhes atenção para observarem como as suas folhas estavam sujas e cheias de marcas. Depois pediu para as crianças pedirem desculpa ao papel em voz alta, enquanto o endireitavam. Eles mostravam o seu arrependimento e passavam as mãos para alisarem o papel, mas a folha não voltava ao seu estado original. Os vincos estavam bem marcados. </a:t>
            </a:r>
          </a:p>
          <a:p>
            <a:pPr>
              <a:lnSpc>
                <a:spcPct val="150000"/>
              </a:lnSpc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professora pediu para que olhassem bem para os vincos e para marcas no papel. E chamou-lhes atenção para o facto destas marcas NUNCA mais desaparecerem, mesmo que tentassem repará-las. É isto o que acontece com as crianças que são gozadas por outras crianças, afirmou a professora. </a:t>
            </a:r>
          </a:p>
          <a:p>
            <a:pPr>
              <a:lnSpc>
                <a:spcPct val="150000"/>
              </a:lnSpc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Podes dizer: Desculpa, podes tentar mostrar o teu arrependimento, mas as marcas, essas ficam para sempre.</a:t>
            </a:r>
            <a:b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Os vincos e marcas no papel não desapareceram, mas pelas caras das crianças conseguiu-se perceber que a mensagem da professora for recebida." </a:t>
            </a:r>
          </a:p>
          <a:p>
            <a:pPr>
              <a:lnSpc>
                <a:spcPct val="150000"/>
              </a:lnSpc>
            </a:pPr>
            <a:endParaRPr lang="pt-PT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87475"/>
            <a:ext cx="1224136" cy="9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3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30" y="141481"/>
            <a:ext cx="6323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BULLYING….O QUE É?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059582"/>
            <a:ext cx="8208912" cy="22288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Agressão física, verbal, sexual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</a:t>
            </a: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psicológica</a:t>
            </a: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Desiquílibrio de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poder</a:t>
            </a:r>
            <a:endParaRPr kumimoji="0" lang="en-US" alt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Ausência</a:t>
            </a: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provocação</a:t>
            </a: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</a:t>
            </a: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parte da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vítima</a:t>
            </a:r>
            <a:endParaRPr kumimoji="0" lang="en-US" alt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Caráter</a:t>
            </a: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repetitivo</a:t>
            </a: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do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comportamento</a:t>
            </a:r>
            <a:endParaRPr kumimoji="0" lang="en-US" alt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Intenção</a:t>
            </a: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causar</a:t>
            </a: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dano</a:t>
            </a: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</a:t>
            </a:r>
            <a:r>
              <a:rPr kumimoji="0" lang="en-US" alt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medo</a:t>
            </a:r>
            <a:endParaRPr kumimoji="0" lang="en-US" alt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419622"/>
            <a:ext cx="1576134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02" t="11905" r="14148" b="16667"/>
          <a:stretch>
            <a:fillRect/>
          </a:stretch>
        </p:blipFill>
        <p:spPr bwMode="auto">
          <a:xfrm>
            <a:off x="7164288" y="2625756"/>
            <a:ext cx="1584176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ultiply 7"/>
          <p:cNvSpPr/>
          <p:nvPr/>
        </p:nvSpPr>
        <p:spPr>
          <a:xfrm>
            <a:off x="107504" y="1221600"/>
            <a:ext cx="288032" cy="270030"/>
          </a:xfrm>
          <a:prstGeom prst="mathMultiply">
            <a:avLst/>
          </a:prstGeom>
          <a:solidFill>
            <a:srgbClr val="0099AB"/>
          </a:solidFill>
          <a:ln>
            <a:solidFill>
              <a:srgbClr val="009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Multiply 8"/>
          <p:cNvSpPr/>
          <p:nvPr/>
        </p:nvSpPr>
        <p:spPr>
          <a:xfrm>
            <a:off x="107504" y="2499742"/>
            <a:ext cx="288032" cy="270030"/>
          </a:xfrm>
          <a:prstGeom prst="mathMultiply">
            <a:avLst/>
          </a:prstGeom>
          <a:solidFill>
            <a:srgbClr val="BED600"/>
          </a:solidFill>
          <a:ln>
            <a:solidFill>
              <a:srgbClr val="BE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Multiply 9"/>
          <p:cNvSpPr/>
          <p:nvPr/>
        </p:nvSpPr>
        <p:spPr>
          <a:xfrm>
            <a:off x="107504" y="3147814"/>
            <a:ext cx="288032" cy="270030"/>
          </a:xfrm>
          <a:prstGeom prst="mathMultiply">
            <a:avLst/>
          </a:prstGeom>
          <a:solidFill>
            <a:srgbClr val="C90062"/>
          </a:solidFill>
          <a:ln>
            <a:solidFill>
              <a:srgbClr val="C9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Multiply 10"/>
          <p:cNvSpPr/>
          <p:nvPr/>
        </p:nvSpPr>
        <p:spPr>
          <a:xfrm>
            <a:off x="107504" y="3723878"/>
            <a:ext cx="288032" cy="270030"/>
          </a:xfrm>
          <a:prstGeom prst="mathMultiply">
            <a:avLst/>
          </a:prstGeom>
          <a:solidFill>
            <a:srgbClr val="E7B012"/>
          </a:solidFill>
          <a:ln>
            <a:solidFill>
              <a:srgbClr val="E7B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Multiply 11"/>
          <p:cNvSpPr/>
          <p:nvPr/>
        </p:nvSpPr>
        <p:spPr>
          <a:xfrm>
            <a:off x="107504" y="1851670"/>
            <a:ext cx="288032" cy="270030"/>
          </a:xfrm>
          <a:prstGeom prst="mathMultiply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4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31" y="141481"/>
            <a:ext cx="6291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TIPOS DE BULLYING…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323528" y="1221600"/>
            <a:ext cx="1944216" cy="594066"/>
          </a:xfrm>
          <a:prstGeom prst="hexagon">
            <a:avLst/>
          </a:prstGeom>
          <a:solidFill>
            <a:srgbClr val="E7B012"/>
          </a:solidFill>
          <a:ln>
            <a:solidFill>
              <a:srgbClr val="E7B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latin typeface="Arial" pitchFamily="34" charset="0"/>
                <a:cs typeface="Arial" pitchFamily="34" charset="0"/>
              </a:rPr>
              <a:t>DIRETO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251520" y="3291830"/>
            <a:ext cx="1944216" cy="594066"/>
          </a:xfrm>
          <a:prstGeom prst="hexagon">
            <a:avLst/>
          </a:prstGeom>
          <a:solidFill>
            <a:srgbClr val="E7B012"/>
          </a:solidFill>
          <a:ln>
            <a:solidFill>
              <a:srgbClr val="E7B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itchFamily="34" charset="0"/>
                <a:cs typeface="Arial" pitchFamily="34" charset="0"/>
              </a:rPr>
              <a:t>INDIRETO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70" y="843558"/>
            <a:ext cx="11937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FÍSICO</a:t>
            </a:r>
          </a:p>
          <a:p>
            <a:endParaRPr lang="pt-PT" sz="1600" dirty="0" smtClean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VERBAL</a:t>
            </a:r>
          </a:p>
          <a:p>
            <a:endParaRPr lang="pt-PT" sz="1600" dirty="0" smtClean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MATERIAL</a:t>
            </a:r>
          </a:p>
          <a:p>
            <a:endParaRPr lang="pt-PT" sz="1600" dirty="0" smtClean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SEXUAL</a:t>
            </a:r>
            <a:endParaRPr lang="pt-PT" sz="1600" dirty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3075808"/>
            <a:ext cx="2763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PSICOLOGIO/EMOCIONAL</a:t>
            </a:r>
          </a:p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OU SOCIAL</a:t>
            </a:r>
          </a:p>
          <a:p>
            <a:endParaRPr lang="pt-PT" sz="1600" dirty="0" smtClean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  <a:p>
            <a:endParaRPr lang="pt-PT" sz="1600" dirty="0" smtClean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VIRTUAL</a:t>
            </a:r>
            <a:endParaRPr lang="pt-PT" sz="1600" dirty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8064" y="771551"/>
            <a:ext cx="3377848" cy="237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Bater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pontapear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empurrar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Insultar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desafiar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chamar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nomes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Destruir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estragar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furtar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roubar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Insultar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fazer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comentários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natureza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sexual,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assediar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obrigar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atos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sexuais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5" y="24097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13" name="Rectangle 12"/>
          <p:cNvSpPr/>
          <p:nvPr/>
        </p:nvSpPr>
        <p:spPr>
          <a:xfrm>
            <a:off x="5148064" y="2702832"/>
            <a:ext cx="3518912" cy="2440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Espalhar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boatos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Exclusão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manipulação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SzPct val="70000"/>
            </a:pP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das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amizades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Cyberbullying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32040" y="1203598"/>
            <a:ext cx="316835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2040" y="2283718"/>
            <a:ext cx="316835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04048" y="3795886"/>
            <a:ext cx="316835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520" y="2931790"/>
            <a:ext cx="8496944" cy="0"/>
          </a:xfrm>
          <a:prstGeom prst="line">
            <a:avLst/>
          </a:prstGeom>
          <a:ln>
            <a:solidFill>
              <a:srgbClr val="E7B0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32040" y="1707654"/>
            <a:ext cx="316835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5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31" y="141481"/>
            <a:ext cx="5288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COMO É O BULLY?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9"/>
          <p:cNvGraphicFramePr/>
          <p:nvPr>
            <p:extLst>
              <p:ext uri="{D42A27DB-BD31-4B8C-83A1-F6EECF244321}">
                <p14:modId xmlns="" xmlns:p14="http://schemas.microsoft.com/office/powerpoint/2010/main" val="997125266"/>
              </p:ext>
            </p:extLst>
          </p:nvPr>
        </p:nvGraphicFramePr>
        <p:xfrm>
          <a:off x="539552" y="1059582"/>
          <a:ext cx="6048672" cy="313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517745"/>
            <a:ext cx="2116644" cy="13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6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30" y="141480"/>
            <a:ext cx="681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O BULLYING EM GRUPO….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1059582"/>
            <a:ext cx="8077200" cy="3086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Há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uma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espécie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“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contágio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social” em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que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vários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membros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do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grupo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adotam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comportamentos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bullying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semelhantes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endParaRPr kumimoji="0" lang="en-US" alt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Quando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vítima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reage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com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choro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se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encolhe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desiste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o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comportamento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“</a:t>
            </a:r>
            <a:r>
              <a:rPr kumimoji="0" lang="en-US" altLang="pt-PT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bullying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 é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ampliado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a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inibição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diminui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entre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outros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membros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do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grupo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endParaRPr kumimoji="0" lang="en-US" alt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O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grupo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perceciona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vítima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“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merecendo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ser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atacada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endParaRPr kumimoji="0" lang="en-US" alt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35496" y="1113588"/>
            <a:ext cx="432048" cy="378042"/>
          </a:xfrm>
          <a:prstGeom prst="mathMultiply">
            <a:avLst/>
          </a:prstGeom>
          <a:solidFill>
            <a:srgbClr val="BED600"/>
          </a:solidFill>
          <a:ln>
            <a:solidFill>
              <a:srgbClr val="BE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Multiply 5"/>
          <p:cNvSpPr/>
          <p:nvPr/>
        </p:nvSpPr>
        <p:spPr>
          <a:xfrm>
            <a:off x="35496" y="2301720"/>
            <a:ext cx="432048" cy="378042"/>
          </a:xfrm>
          <a:prstGeom prst="mathMultiply">
            <a:avLst/>
          </a:prstGeom>
          <a:solidFill>
            <a:srgbClr val="BED600"/>
          </a:solidFill>
          <a:ln>
            <a:solidFill>
              <a:srgbClr val="BE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ultiply 6"/>
          <p:cNvSpPr/>
          <p:nvPr/>
        </p:nvSpPr>
        <p:spPr>
          <a:xfrm>
            <a:off x="35496" y="3435846"/>
            <a:ext cx="432048" cy="378042"/>
          </a:xfrm>
          <a:prstGeom prst="mathMultiply">
            <a:avLst/>
          </a:prstGeom>
          <a:solidFill>
            <a:srgbClr val="BED600"/>
          </a:solidFill>
          <a:ln>
            <a:solidFill>
              <a:srgbClr val="BE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4" descr="bartbulli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597865"/>
            <a:ext cx="1872208" cy="8078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7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31" y="141481"/>
            <a:ext cx="6291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VITÍMAS DE BULLYING</a:t>
            </a:r>
            <a:endParaRPr lang="pt-PT" sz="4400" i="1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99592" y="1347615"/>
            <a:ext cx="1944216" cy="1638182"/>
          </a:xfrm>
          <a:prstGeom prst="ellipse">
            <a:avLst/>
          </a:prstGeom>
          <a:solidFill>
            <a:srgbClr val="E7B012"/>
          </a:solidFill>
          <a:ln>
            <a:solidFill>
              <a:srgbClr val="E7B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PORQUÊ?</a:t>
            </a:r>
            <a:endParaRPr lang="pt-PT" sz="20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31840" y="843558"/>
            <a:ext cx="5184576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7B01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Género</a:t>
            </a:r>
            <a:endParaRPr kumimoji="0" lang="en-US" alt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7B01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Raça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7B01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Etnia</a:t>
            </a:r>
            <a:endParaRPr kumimoji="0" lang="en-US" alt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7B01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Orientação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sexual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7B01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Religião</a:t>
            </a:r>
            <a:endParaRPr kumimoji="0" lang="en-US" alt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7B01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Estatuto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económico</a:t>
            </a:r>
            <a:endParaRPr kumimoji="0" lang="en-US" alt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7B01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Deficiência</a:t>
            </a:r>
            <a:r>
              <a:rPr kumimoji="0" lang="en-US" alt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física e mental</a:t>
            </a:r>
          </a:p>
        </p:txBody>
      </p:sp>
      <p:sp>
        <p:nvSpPr>
          <p:cNvPr id="7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8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A312949A-B767-4956-B2EB-F2D09C99677C}" type="slidenum">
              <a:rPr lang="pt-PT" smtClean="0"/>
              <a:pPr algn="ctr"/>
              <a:t>9</a:t>
            </a:fld>
            <a:endParaRPr lang="pt-PT" dirty="0"/>
          </a:p>
        </p:txBody>
      </p:sp>
      <p:sp>
        <p:nvSpPr>
          <p:cNvPr id="3" name="Oval 2"/>
          <p:cNvSpPr/>
          <p:nvPr/>
        </p:nvSpPr>
        <p:spPr>
          <a:xfrm>
            <a:off x="179512" y="1383618"/>
            <a:ext cx="2160240" cy="1836204"/>
          </a:xfrm>
          <a:prstGeom prst="ellipse">
            <a:avLst/>
          </a:prstGeom>
          <a:solidFill>
            <a:srgbClr val="E7B012"/>
          </a:solidFill>
          <a:ln>
            <a:solidFill>
              <a:srgbClr val="E7B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CARACTERÍSTICAS</a:t>
            </a:r>
            <a:endParaRPr lang="pt-PT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915566"/>
            <a:ext cx="65882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E7B012"/>
              </a:buClr>
              <a:buFont typeface="Wingdings" pitchFamily="2" charset="2"/>
              <a:buChar char="q"/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Alguém exposto a uma agressão física, verbal ou emocional </a:t>
            </a:r>
          </a:p>
          <a:p>
            <a:pPr>
              <a:lnSpc>
                <a:spcPct val="200000"/>
              </a:lnSpc>
              <a:buClr>
                <a:srgbClr val="E7B012"/>
              </a:buClr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contínua e repetidamente.</a:t>
            </a:r>
          </a:p>
          <a:p>
            <a:pPr>
              <a:lnSpc>
                <a:spcPct val="200000"/>
              </a:lnSpc>
              <a:buClr>
                <a:srgbClr val="E7B012"/>
              </a:buClr>
              <a:buFont typeface="Wingdings" pitchFamily="2" charset="2"/>
              <a:buChar char="q"/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Normalmente são crianças/jovens mais fracos que os colegas.</a:t>
            </a:r>
          </a:p>
          <a:p>
            <a:pPr>
              <a:lnSpc>
                <a:spcPct val="200000"/>
              </a:lnSpc>
              <a:buClr>
                <a:srgbClr val="E7B012"/>
              </a:buClr>
              <a:buFont typeface="Wingdings" pitchFamily="2" charset="2"/>
              <a:buChar char="q"/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Tristes, sozinhos, inseguros , passivos e calados.</a:t>
            </a:r>
          </a:p>
          <a:p>
            <a:pPr>
              <a:lnSpc>
                <a:spcPct val="200000"/>
              </a:lnSpc>
              <a:buClr>
                <a:srgbClr val="E7B012"/>
              </a:buClr>
              <a:buFont typeface="Wingdings" pitchFamily="2" charset="2"/>
              <a:buChar char="q"/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Os pais e professores têm uma atitude de </a:t>
            </a:r>
            <a:r>
              <a:rPr lang="pt-P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super-proteção</a:t>
            </a: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– Como tal, as vitimas não desenvolvem formas de se defenderem.</a:t>
            </a:r>
          </a:p>
          <a:p>
            <a:pPr>
              <a:lnSpc>
                <a:spcPct val="200000"/>
              </a:lnSpc>
              <a:buClr>
                <a:srgbClr val="E7B012"/>
              </a:buClr>
              <a:buFont typeface="Wingdings" pitchFamily="2" charset="2"/>
              <a:buChar char="q"/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Muitas vitimas querem a aprovação dos colegas e agressores.</a:t>
            </a:r>
          </a:p>
          <a:p>
            <a:pPr>
              <a:lnSpc>
                <a:spcPct val="200000"/>
              </a:lnSpc>
              <a:buClr>
                <a:srgbClr val="E7B012"/>
              </a:buClr>
              <a:buFont typeface="Wingdings" pitchFamily="2" charset="2"/>
              <a:buChar char="q"/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As vitimas sentem vergonha e não contam a situação aos adultos.</a:t>
            </a:r>
          </a:p>
          <a:p>
            <a:pPr>
              <a:lnSpc>
                <a:spcPct val="200000"/>
              </a:lnSpc>
              <a:buClr>
                <a:srgbClr val="E7B012"/>
              </a:buClr>
              <a:buFont typeface="Wingdings" pitchFamily="2" charset="2"/>
              <a:buChar char="q"/>
            </a:pPr>
            <a:endParaRPr lang="pt-PT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31" y="141481"/>
            <a:ext cx="6291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VITÍMAS DE BULLYING</a:t>
            </a:r>
            <a:endParaRPr lang="pt-PT" sz="4400" i="1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/>
        </p:nvSpPr>
        <p:spPr>
          <a:xfrm>
            <a:off x="8665591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9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812</Words>
  <Application>Microsoft Office PowerPoint</Application>
  <PresentationFormat>On-screen Show (16:9)</PresentationFormat>
  <Paragraphs>185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PTCOM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 1 - Sessão para Educadores</dc:title>
  <dc:subject>Comunicar em Segurança 2014</dc:subject>
  <dc:creator>Joao Rodrigues</dc:creator>
  <cp:lastModifiedBy>p000000</cp:lastModifiedBy>
  <cp:revision>293</cp:revision>
  <dcterms:created xsi:type="dcterms:W3CDTF">2013-11-28T09:57:58Z</dcterms:created>
  <dcterms:modified xsi:type="dcterms:W3CDTF">2015-11-03T12:22:20Z</dcterms:modified>
</cp:coreProperties>
</file>