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804" r:id="rId2"/>
    <p:sldId id="690" r:id="rId3"/>
    <p:sldId id="864" r:id="rId4"/>
    <p:sldId id="842" r:id="rId5"/>
    <p:sldId id="841" r:id="rId6"/>
    <p:sldId id="843" r:id="rId7"/>
    <p:sldId id="868" r:id="rId8"/>
    <p:sldId id="866" r:id="rId9"/>
    <p:sldId id="844" r:id="rId10"/>
    <p:sldId id="865" r:id="rId11"/>
    <p:sldId id="856" r:id="rId12"/>
    <p:sldId id="860" r:id="rId13"/>
    <p:sldId id="845" r:id="rId14"/>
    <p:sldId id="857" r:id="rId15"/>
    <p:sldId id="846" r:id="rId16"/>
    <p:sldId id="869" r:id="rId17"/>
    <p:sldId id="847" r:id="rId18"/>
    <p:sldId id="867" r:id="rId19"/>
    <p:sldId id="859" r:id="rId20"/>
    <p:sldId id="863" r:id="rId21"/>
    <p:sldId id="848" r:id="rId22"/>
    <p:sldId id="870" r:id="rId23"/>
    <p:sldId id="849" r:id="rId24"/>
    <p:sldId id="850" r:id="rId25"/>
    <p:sldId id="861" r:id="rId26"/>
    <p:sldId id="862" r:id="rId27"/>
    <p:sldId id="855" r:id="rId28"/>
    <p:sldId id="851" r:id="rId29"/>
    <p:sldId id="871" r:id="rId30"/>
    <p:sldId id="852" r:id="rId31"/>
    <p:sldId id="853" r:id="rId32"/>
    <p:sldId id="872" r:id="rId33"/>
    <p:sldId id="858" r:id="rId34"/>
    <p:sldId id="854" r:id="rId35"/>
  </p:sldIdLst>
  <p:sldSz cx="9144000" cy="5143500" type="screen16x9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orient="horz" pos="2808">
          <p15:clr>
            <a:srgbClr val="A4A3A4"/>
          </p15:clr>
        </p15:guide>
        <p15:guide id="3" orient="horz" pos="2952">
          <p15:clr>
            <a:srgbClr val="A4A3A4"/>
          </p15:clr>
        </p15:guide>
        <p15:guide id="4" pos="2880">
          <p15:clr>
            <a:srgbClr val="A4A3A4"/>
          </p15:clr>
        </p15:guide>
        <p15:guide id="5" pos="368">
          <p15:clr>
            <a:srgbClr val="A4A3A4"/>
          </p15:clr>
        </p15:guide>
        <p15:guide id="6" pos="2832">
          <p15:clr>
            <a:srgbClr val="A4A3A4"/>
          </p15:clr>
        </p15:guide>
        <p15:guide id="7" pos="2928">
          <p15:clr>
            <a:srgbClr val="A4A3A4"/>
          </p15:clr>
        </p15:guide>
        <p15:guide id="8" pos="56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AB"/>
    <a:srgbClr val="E7B012"/>
    <a:srgbClr val="005884"/>
    <a:srgbClr val="0097AD"/>
    <a:srgbClr val="C90062"/>
    <a:srgbClr val="BED614"/>
    <a:srgbClr val="6E2585"/>
    <a:srgbClr val="4C4C4E"/>
    <a:srgbClr val="002E48"/>
    <a:srgbClr val="3BC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86559" autoAdjust="0"/>
  </p:normalViewPr>
  <p:slideViewPr>
    <p:cSldViewPr>
      <p:cViewPr varScale="1">
        <p:scale>
          <a:sx n="85" d="100"/>
          <a:sy n="85" d="100"/>
        </p:scale>
        <p:origin x="330" y="78"/>
      </p:cViewPr>
      <p:guideLst>
        <p:guide orient="horz" pos="3168"/>
        <p:guide orient="horz" pos="2808"/>
        <p:guide orient="horz" pos="2952"/>
        <p:guide pos="2880"/>
        <p:guide pos="368"/>
        <p:guide pos="2832"/>
        <p:guide pos="2928"/>
        <p:guide pos="5664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348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" pitchFamily="18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" pitchFamily="8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DA54B44-D5FD-4633-921F-BEFF6144901E}" type="datetime1">
              <a:rPr lang="en-US"/>
              <a:pPr>
                <a:defRPr/>
              </a:pPr>
              <a:t>2/10/2016</a:t>
            </a:fld>
            <a:endParaRPr lang="en-US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" pitchFamily="18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" pitchFamily="8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5DCCC8E-D5FB-4FD9-B292-44A58175FCD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5772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" pitchFamily="18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" pitchFamily="8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1D9FBD2-6483-413B-8A4B-1808CE521C65}" type="datetime1">
              <a:rPr lang="en-US"/>
              <a:pPr>
                <a:defRPr/>
              </a:pPr>
              <a:t>2/10/2016</a:t>
            </a:fld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" pitchFamily="18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" pitchFamily="8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1E66626-A1E9-43E9-A7D8-154E756DA42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798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60" charset="-128"/>
        <a:cs typeface="ＭＳ Ｐゴシック" pitchFamily="-6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6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scPRuR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144ECE68-CECE-4E19-8138-29CDDD933535}" type="datetime1">
              <a:rPr lang="en-US"/>
              <a:pPr>
                <a:defRPr/>
              </a:pPr>
              <a:t>2/10/2016</a:t>
            </a:fld>
            <a:endParaRPr lang="en-US"/>
          </a:p>
        </p:txBody>
      </p:sp>
      <p:sp>
        <p:nvSpPr>
          <p:cNvPr id="13313" name="Rectangle 3"/>
          <p:cNvSpPr txBox="1">
            <a:spLocks noGrp="1" noChangeArrowheads="1"/>
          </p:cNvSpPr>
          <p:nvPr/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fld id="{A99E18F5-0DBD-4551-8D3F-642A094F30D0}" type="datetime1">
              <a:rPr lang="en-US" sz="1200" b="0">
                <a:latin typeface="Times" pitchFamily="18" charset="0"/>
                <a:ea typeface="ＭＳ Ｐゴシック" pitchFamily="34" charset="-128"/>
                <a:cs typeface="+mn-cs"/>
              </a:rPr>
              <a:pPr algn="r" eaLnBrk="0" hangingPunct="0">
                <a:defRPr/>
              </a:pPr>
              <a:t>2/10/2016</a:t>
            </a:fld>
            <a:endParaRPr lang="en-US" sz="1200" b="0">
              <a:latin typeface="Times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158109-1A13-4FDA-A22A-713531E60D41}" type="slidenum">
              <a:rPr lang="en-US" smtClean="0">
                <a:latin typeface="Times" pitchFamily="18" charset="0"/>
              </a:rPr>
              <a:pPr>
                <a:defRPr/>
              </a:pPr>
              <a:t>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3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9553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1D9FBD2-6483-413B-8A4B-1808CE521C65}" type="datetime1">
              <a:rPr lang="en-US" smtClean="0"/>
              <a:pPr>
                <a:defRPr/>
              </a:pPr>
              <a:t>2/10/2016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66626-A1E9-43E9-A7D8-154E756DA42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8890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FILME RAPARIGAS PARAGUAY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1D9FBD2-6483-413B-8A4B-1808CE521C65}" type="datetime1">
              <a:rPr lang="en-US" smtClean="0"/>
              <a:pPr>
                <a:defRPr/>
              </a:pPr>
              <a:t>2/10/2016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66626-A1E9-43E9-A7D8-154E756DA42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05079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1D9FBD2-6483-413B-8A4B-1808CE521C65}" type="datetime1">
              <a:rPr lang="en-US" smtClean="0"/>
              <a:pPr>
                <a:defRPr/>
              </a:pPr>
              <a:t>2/10/2016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66626-A1E9-43E9-A7D8-154E756DA42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3020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 smtClean="0"/>
              <a:t>Stalking</a:t>
            </a:r>
            <a:r>
              <a:rPr lang="pt-PT" dirty="0" smtClean="0"/>
              <a:t> (também conhecido por perseguição persistente) forma de violência na qual o </a:t>
            </a:r>
            <a:r>
              <a:rPr lang="pt-PT" smtClean="0"/>
              <a:t>sujeito ativo </a:t>
            </a:r>
            <a:r>
              <a:rPr lang="pt-PT" dirty="0" smtClean="0"/>
              <a:t>invade repetidamente a esfera de privacidade da vítima, empregando táticas </a:t>
            </a:r>
            <a:r>
              <a:rPr lang="pt-PT" smtClean="0"/>
              <a:t>de perseguição </a:t>
            </a:r>
            <a:r>
              <a:rPr lang="pt-PT" dirty="0" smtClean="0"/>
              <a:t>e outros meios, tais como ligações telefónicas, envio de mensagens </a:t>
            </a:r>
            <a:r>
              <a:rPr lang="pt-PT" smtClean="0"/>
              <a:t>pelo telemóvel </a:t>
            </a:r>
            <a:r>
              <a:rPr lang="pt-PT" dirty="0" smtClean="0"/>
              <a:t>ou por correio eletrónico, publicação </a:t>
            </a:r>
            <a:r>
              <a:rPr lang="pt-PT" smtClean="0"/>
              <a:t>de factos </a:t>
            </a:r>
            <a:r>
              <a:rPr lang="pt-PT" dirty="0" smtClean="0"/>
              <a:t>ou boatos nos sites da </a:t>
            </a:r>
            <a:r>
              <a:rPr lang="pt-PT" smtClean="0"/>
              <a:t>Internet .</a:t>
            </a:r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(</a:t>
            </a:r>
            <a:r>
              <a:rPr lang="pt-PT" dirty="0" err="1" smtClean="0"/>
              <a:t>cyberstalking</a:t>
            </a:r>
            <a:r>
              <a:rPr lang="pt-PT" dirty="0" smtClean="0"/>
              <a:t>)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1D9FBD2-6483-413B-8A4B-1808CE521C65}" type="datetime1">
              <a:rPr lang="en-US" smtClean="0"/>
              <a:pPr>
                <a:defRPr/>
              </a:pPr>
              <a:t>2/10/2016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66626-A1E9-43E9-A7D8-154E756DA42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53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1D9FBD2-6483-413B-8A4B-1808CE521C65}" type="datetime1">
              <a:rPr lang="en-US" smtClean="0"/>
              <a:pPr>
                <a:defRPr/>
              </a:pPr>
              <a:t>2/10/2016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66626-A1E9-43E9-A7D8-154E756DA42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6485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1D9FBD2-6483-413B-8A4B-1808CE521C65}" type="datetime1">
              <a:rPr lang="en-US" smtClean="0"/>
              <a:pPr>
                <a:defRPr/>
              </a:pPr>
              <a:t>2/10/2016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66626-A1E9-43E9-A7D8-154E756DA42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1498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 dirty="0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Mais do que descarregar regularmente que é de facto importante é fundamental não tirar fotos que não possam ir parar aos servidores do </a:t>
            </a:r>
            <a:r>
              <a:rPr lang="pt-PT" sz="1200" kern="1200" dirty="0" err="1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google</a:t>
            </a:r>
            <a:r>
              <a:rPr lang="pt-PT" sz="1200" kern="1200" dirty="0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, </a:t>
            </a:r>
            <a:r>
              <a:rPr lang="pt-PT" sz="1200" kern="1200" dirty="0" err="1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apple</a:t>
            </a:r>
            <a:r>
              <a:rPr lang="pt-PT" sz="1200" kern="1200" dirty="0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 e etc. Se querem tirar fotos “especiais" privadas então arranjem uma máquina digital para o efeito e mantenham os conteúdos longe da internet.</a:t>
            </a:r>
          </a:p>
          <a:p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1D9FBD2-6483-413B-8A4B-1808CE521C65}" type="datetime1">
              <a:rPr lang="en-US" smtClean="0"/>
              <a:pPr>
                <a:defRPr/>
              </a:pPr>
              <a:t>2/10/2016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66626-A1E9-43E9-A7D8-154E756DA42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4543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 dirty="0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Mais do que descarregar regularmente que é de facto importante é fundamental não tirar fotos que não possam ir parar aos servidores do </a:t>
            </a:r>
            <a:r>
              <a:rPr lang="pt-PT" sz="1200" kern="1200" dirty="0" err="1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google</a:t>
            </a:r>
            <a:r>
              <a:rPr lang="pt-PT" sz="1200" kern="1200" dirty="0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, </a:t>
            </a:r>
            <a:r>
              <a:rPr lang="pt-PT" sz="1200" kern="1200" dirty="0" err="1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apple</a:t>
            </a:r>
            <a:r>
              <a:rPr lang="pt-PT" sz="1200" kern="1200" dirty="0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 e etc. Se querem tirar fotos “especiais" privadas então arranjem uma máquina digital para o efeito e mantenham os conteúdos longe da internet.</a:t>
            </a:r>
          </a:p>
          <a:p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1D9FBD2-6483-413B-8A4B-1808CE521C65}" type="datetime1">
              <a:rPr lang="en-US" smtClean="0"/>
              <a:pPr>
                <a:defRPr/>
              </a:pPr>
              <a:t>2/10/2016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66626-A1E9-43E9-A7D8-154E756DA42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150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Um estudo encomendado pela </a:t>
            </a:r>
            <a:r>
              <a:rPr lang="pt-PT" dirty="0" smtClean="0">
                <a:hlinkClick r:id="rId3"/>
              </a:rPr>
              <a:t>Global </a:t>
            </a:r>
            <a:r>
              <a:rPr lang="pt-PT" dirty="0" err="1" smtClean="0">
                <a:hlinkClick r:id="rId3"/>
              </a:rPr>
              <a:t>Privacy</a:t>
            </a:r>
            <a:r>
              <a:rPr lang="pt-PT" dirty="0" smtClean="0">
                <a:hlinkClick r:id="rId3"/>
              </a:rPr>
              <a:t> </a:t>
            </a:r>
            <a:r>
              <a:rPr lang="pt-PT" dirty="0" err="1" smtClean="0">
                <a:hlinkClick r:id="rId3"/>
              </a:rPr>
              <a:t>Enforcement</a:t>
            </a:r>
            <a:r>
              <a:rPr lang="pt-PT" dirty="0" smtClean="0">
                <a:hlinkClick r:id="rId3"/>
              </a:rPr>
              <a:t> Network</a:t>
            </a:r>
            <a:r>
              <a:rPr lang="pt-PT" dirty="0" smtClean="0"/>
              <a:t>, mostra que 75% das aplicações móveis, para além de pedirem acesso aos dados pessoais do utilizador, não são claras nem transparentes quanto às suas políticas de privacidade.</a:t>
            </a:r>
            <a:endParaRPr lang="pt-PT" sz="1200" kern="1200" dirty="0" smtClean="0">
              <a:solidFill>
                <a:schemeClr val="tx1"/>
              </a:solidFill>
              <a:latin typeface="Times" pitchFamily="18" charset="0"/>
              <a:ea typeface="ＭＳ Ｐゴシック" pitchFamily="-60" charset="-128"/>
              <a:cs typeface="ＭＳ Ｐゴシック" pitchFamily="-60" charset="-128"/>
            </a:endParaRPr>
          </a:p>
          <a:p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1D9FBD2-6483-413B-8A4B-1808CE521C65}" type="datetime1">
              <a:rPr lang="en-US" smtClean="0"/>
              <a:pPr>
                <a:defRPr/>
              </a:pPr>
              <a:t>2/10/2016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66626-A1E9-43E9-A7D8-154E756DA42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733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pt-PT" sz="1200" kern="1200" dirty="0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O filtro </a:t>
            </a:r>
            <a:r>
              <a:rPr lang="pt-PT" sz="1200" kern="1200" dirty="0" err="1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tb</a:t>
            </a:r>
            <a:r>
              <a:rPr lang="pt-PT" sz="1200" kern="1200" dirty="0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 tem regras, nomeadamente a idade do filho, pessoalmente acho que depois dos 8/9 o filtro deve ou ser desligado ou explicado à criança. Mais do que isso passa a ser censura e uma restrição de acesso a informação/conhecimento.</a:t>
            </a:r>
          </a:p>
          <a:p>
            <a:r>
              <a:rPr lang="pt-PT" sz="1200" kern="1200" dirty="0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- Acompanhar o histórico já falei… nunca sem o próprio saber, um dia que descubra passa a apagar o histórico e nunca mais confia, pode no entanto ser útil para prova ou para resolver um problema de segurança grave, por isso deve existir o histórico mas não deve ser consultado sem razão clara e sem acordo da criança/jovem.</a:t>
            </a:r>
          </a:p>
          <a:p>
            <a:r>
              <a:rPr lang="pt-PT" sz="1200" kern="1200" dirty="0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- "Identificar tempos" ou limitar? hoje em dia limitar não me parece possível (</a:t>
            </a:r>
            <a:r>
              <a:rPr lang="pt-PT" sz="1200" kern="1200" dirty="0" err="1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teens</a:t>
            </a:r>
            <a:r>
              <a:rPr lang="pt-PT" sz="1200" kern="1200" dirty="0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 americanos passam 10 horas por dia no </a:t>
            </a:r>
            <a:r>
              <a:rPr lang="pt-PT" sz="1200" kern="1200" dirty="0" err="1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telemovel</a:t>
            </a:r>
            <a:r>
              <a:rPr lang="pt-PT" sz="1200" kern="1200" dirty="0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). Mais uma vez é educação… dar alternativas é sempre a melhor opção, os pais devem procurar estimular os filhos para </a:t>
            </a:r>
            <a:r>
              <a:rPr lang="pt-PT" sz="1200" kern="1200" dirty="0" err="1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atividades</a:t>
            </a:r>
            <a:r>
              <a:rPr lang="pt-PT" sz="1200" kern="1200" dirty="0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 mais interessantes/positivas, só dizer que é mau não chega.</a:t>
            </a:r>
          </a:p>
          <a:p>
            <a:r>
              <a:rPr lang="pt-PT" sz="1200" kern="1200" dirty="0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- Ter perfil de administrador não é uma opção, está lá sempre. Mas é uma regra que não é controlo parental, todas as pessoas devem ter um perfil simples(não </a:t>
            </a:r>
            <a:r>
              <a:rPr lang="pt-PT" sz="1200" kern="1200" dirty="0" err="1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admin</a:t>
            </a:r>
            <a:r>
              <a:rPr lang="pt-PT" sz="1200" kern="1200" dirty="0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) para o uso normal e usar o perfil de administração apenas para instalar aplicações ou configurar o </a:t>
            </a:r>
            <a:r>
              <a:rPr lang="pt-PT" sz="1200" kern="1200" dirty="0" err="1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pc</a:t>
            </a:r>
            <a:r>
              <a:rPr lang="pt-PT" sz="1200" kern="1200" dirty="0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. Desta forma evitam-se muitos vírus e afins.</a:t>
            </a:r>
          </a:p>
          <a:p>
            <a:r>
              <a:rPr lang="pt-PT" sz="1200" kern="1200" dirty="0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- "Não instalar programas” Está errado o tempo do verbo, para crianças mais pequenas eu sugeria que elas pedissem ao pai/mãe para instalar qualquer coisa. Mas se a criança não tiver perfil de </a:t>
            </a:r>
            <a:r>
              <a:rPr lang="pt-PT" sz="1200" kern="1200" dirty="0" err="1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admin</a:t>
            </a:r>
            <a:r>
              <a:rPr lang="pt-PT" sz="1200" kern="1200" dirty="0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 já está feito. Talvez um “Pedir ao filho para não instalar aplicações/jogos sem estar acompanhado”</a:t>
            </a:r>
          </a:p>
          <a:p>
            <a:r>
              <a:rPr lang="pt-PT" sz="1200" kern="1200" dirty="0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- “Ter o computador num espaço público” já era ;) Mas fomentar a navegação e partilha de conteúdos/sites dentro da família é muito positivo, todos descobrem, experimentam e aprendem novas coisas.</a:t>
            </a:r>
          </a:p>
          <a:p>
            <a:r>
              <a:rPr lang="pt-PT" sz="1200" kern="1200" dirty="0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 </a:t>
            </a:r>
          </a:p>
          <a:p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1D9FBD2-6483-413B-8A4B-1808CE521C65}" type="datetime1">
              <a:rPr lang="en-US" smtClean="0"/>
              <a:pPr>
                <a:defRPr/>
              </a:pPr>
              <a:t>2/10/2016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66626-A1E9-43E9-A7D8-154E756DA42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61611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BC1F7C1-B701-44FA-8D79-8AA75BFA778B}" type="datetime1">
              <a:rPr lang="en-US"/>
              <a:pPr>
                <a:defRPr/>
              </a:pPr>
              <a:t>2/10/2016</a:t>
            </a:fld>
            <a:endParaRPr lang="en-US"/>
          </a:p>
        </p:txBody>
      </p:sp>
      <p:sp>
        <p:nvSpPr>
          <p:cNvPr id="15361" name="Rectangle 3"/>
          <p:cNvSpPr txBox="1">
            <a:spLocks noGrp="1" noChangeArrowheads="1"/>
          </p:cNvSpPr>
          <p:nvPr/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fld id="{212774B4-5CDA-4278-BA6F-B21379DED2EB}" type="datetime1">
              <a:rPr lang="en-US" sz="1200" b="0">
                <a:latin typeface="Times" pitchFamily="18" charset="0"/>
                <a:ea typeface="ＭＳ Ｐゴシック" pitchFamily="34" charset="-128"/>
                <a:cs typeface="+mn-cs"/>
              </a:rPr>
              <a:pPr algn="r" eaLnBrk="0" hangingPunct="0">
                <a:defRPr/>
              </a:pPr>
              <a:t>2/10/2016</a:t>
            </a:fld>
            <a:endParaRPr lang="en-US" sz="1200" b="0">
              <a:latin typeface="Times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2A10B2-06C0-48D0-BD26-5F978B0869A1}" type="slidenum">
              <a:rPr lang="en-US" smtClean="0">
                <a:latin typeface="Times" pitchFamily="18" charset="0"/>
              </a:rPr>
              <a:pPr>
                <a:defRPr/>
              </a:pPr>
              <a:t>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08236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1D9FBD2-6483-413B-8A4B-1808CE521C65}" type="datetime1">
              <a:rPr lang="en-US" smtClean="0"/>
              <a:pPr>
                <a:defRPr/>
              </a:pPr>
              <a:t>2/10/2016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66626-A1E9-43E9-A7D8-154E756DA42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59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1D9FBD2-6483-413B-8A4B-1808CE521C65}" type="datetime1">
              <a:rPr lang="en-US" smtClean="0"/>
              <a:pPr>
                <a:defRPr/>
              </a:pPr>
              <a:t>2/10/2016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66626-A1E9-43E9-A7D8-154E756DA42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29006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O </a:t>
            </a:r>
            <a:r>
              <a:rPr lang="pt-PT" sz="1200" b="0" i="0" kern="120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Einstein </a:t>
            </a:r>
            <a:r>
              <a:rPr lang="pt-PT" dirty="0" smtClean="0"/>
              <a:t>surge de cima não é necessário clicar com </a:t>
            </a:r>
            <a:r>
              <a:rPr lang="pt-PT" smtClean="0"/>
              <a:t>o rato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1D9FBD2-6483-413B-8A4B-1808CE521C65}" type="datetime1">
              <a:rPr lang="en-US" smtClean="0"/>
              <a:pPr>
                <a:defRPr/>
              </a:pPr>
              <a:t>2/10/2016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66626-A1E9-43E9-A7D8-154E756DA42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82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1D9FBD2-6483-413B-8A4B-1808CE521C65}" type="datetime1">
              <a:rPr lang="en-US" smtClean="0"/>
              <a:pPr>
                <a:defRPr/>
              </a:pPr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66626-A1E9-43E9-A7D8-154E756DA42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84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1200" dirty="0" smtClean="0"/>
              <a:t>A internet pode comportar alguns riscos com os quais deve aprender a lidar para poder ajudar os seus filhos a reconhecer esta realidade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1200" dirty="0" smtClean="0"/>
              <a:t>Conheça algumas</a:t>
            </a:r>
            <a:r>
              <a:rPr lang="pt-PT" sz="1200" baseline="0" dirty="0" smtClean="0"/>
              <a:t> dicas para </a:t>
            </a:r>
            <a:r>
              <a:rPr lang="pt-PT" sz="1200" dirty="0" smtClean="0"/>
              <a:t>proteger os seus filhos</a:t>
            </a:r>
            <a:r>
              <a:rPr lang="pt-PT" sz="1200" baseline="0" dirty="0" smtClean="0"/>
              <a:t> quando navegam na internet, bem como o seu computador </a:t>
            </a:r>
            <a:endParaRPr lang="pt-PT" sz="1200" dirty="0" smtClean="0"/>
          </a:p>
          <a:p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1D9FBD2-6483-413B-8A4B-1808CE521C65}" type="datetime1">
              <a:rPr lang="en-US" smtClean="0"/>
              <a:pPr>
                <a:defRPr/>
              </a:pPr>
              <a:t>2/10/2016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66626-A1E9-43E9-A7D8-154E756DA42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87761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0" dirty="0" smtClean="0">
                <a:solidFill>
                  <a:srgbClr val="4C4C4E"/>
                </a:solidFill>
                <a:latin typeface="Arial"/>
                <a:cs typeface="Arial"/>
              </a:rPr>
              <a:t>Orientar as pesquisas do seu filho na Internet – nem todos os sites são fidedignos, ou seja, a informação pode estar errada. Como antes se liam vários livros e se comparava informação, quando pesquisamos na Internet, temos de comparar informação. Ter atenção aos direitos de autor, ou seja, quando se faz um trabalho, temos sempre de colocar as fontes, a origem do que estamos a escrever.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PT" sz="1200" b="0" dirty="0" smtClean="0">
              <a:solidFill>
                <a:srgbClr val="4C4C4E"/>
              </a:solidFill>
              <a:latin typeface="Arial"/>
              <a:cs typeface="Arial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>
                <a:solidFill>
                  <a:srgbClr val="0099AB"/>
                </a:solidFill>
                <a:latin typeface="Arial"/>
                <a:cs typeface="Arial"/>
              </a:rPr>
              <a:t>Ensine o seu filho a ser responsável e autónomo na Internet – os pais tem de apostar na educação e não na repressão, tal como acontece no dia a dia. As crianças tem de experimentar para perceberem o que é </a:t>
            </a:r>
            <a:r>
              <a:rPr lang="pt-PT" dirty="0" err="1" smtClean="0">
                <a:solidFill>
                  <a:srgbClr val="0099AB"/>
                </a:solidFill>
                <a:latin typeface="Arial"/>
                <a:cs typeface="Arial"/>
              </a:rPr>
              <a:t>correto</a:t>
            </a:r>
            <a:r>
              <a:rPr lang="pt-PT" dirty="0" smtClean="0">
                <a:solidFill>
                  <a:srgbClr val="0099AB"/>
                </a:solidFill>
                <a:latin typeface="Arial"/>
                <a:cs typeface="Arial"/>
              </a:rPr>
              <a:t>, o que os incomoda. Tem de entender que as suas atitudes tem consequências e tem de fazer </a:t>
            </a:r>
            <a:r>
              <a:rPr lang="pt-PT" dirty="0" err="1" smtClean="0">
                <a:solidFill>
                  <a:srgbClr val="0099AB"/>
                </a:solidFill>
                <a:latin typeface="Arial"/>
                <a:cs typeface="Arial"/>
              </a:rPr>
              <a:t>opçoes</a:t>
            </a:r>
            <a:r>
              <a:rPr lang="pt-PT" dirty="0" smtClean="0">
                <a:solidFill>
                  <a:srgbClr val="0099AB"/>
                </a:solidFill>
                <a:latin typeface="Arial"/>
                <a:cs typeface="Arial"/>
              </a:rPr>
              <a:t>. Os pais estando ao lado das crianças, tem o dever de lhes explicar quais os riscos associados a determinados comportamentos online.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PT" sz="1200" b="0" dirty="0" smtClean="0">
              <a:solidFill>
                <a:srgbClr val="4C4C4E"/>
              </a:solidFill>
              <a:latin typeface="Arial"/>
              <a:cs typeface="Arial"/>
            </a:endParaRPr>
          </a:p>
          <a:p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1D9FBD2-6483-413B-8A4B-1808CE521C65}" type="datetime1">
              <a:rPr lang="en-US" smtClean="0"/>
              <a:pPr>
                <a:defRPr/>
              </a:pPr>
              <a:t>2/10/2016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66626-A1E9-43E9-A7D8-154E756DA42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0353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A password é o inicio da segurança. Se não tivermos uma password forte, toda a informação que temos no computadores e os nossos acessos a sites como bancos ou outros fica comprometida.</a:t>
            </a:r>
          </a:p>
          <a:p>
            <a:r>
              <a:rPr lang="pt-PT" sz="1200" b="1" kern="1200" dirty="0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Como a melhor forma de educar é com o exemplo faça questão de dizer ao seu filho(a) que não quer nem precisa saber a sua password e que pela mesmo razão não vai partilhar a sua com ele.” Isto é importante para eles perceberem que independentemente do grau de confiança existem dados que não devem ser partilhados.</a:t>
            </a:r>
          </a:p>
          <a:p>
            <a:r>
              <a:rPr lang="pt-PT" sz="1200" b="1" kern="1200" dirty="0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 </a:t>
            </a:r>
          </a:p>
          <a:p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1D9FBD2-6483-413B-8A4B-1808CE521C65}" type="datetime1">
              <a:rPr lang="en-US" smtClean="0"/>
              <a:pPr>
                <a:defRPr/>
              </a:pPr>
              <a:t>2/10/2016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66626-A1E9-43E9-A7D8-154E756DA42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8548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endParaRPr lang="pt-PT" sz="2000" b="1" dirty="0" smtClean="0">
              <a:solidFill>
                <a:srgbClr val="6E2585"/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 dirty="0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+mn-cs"/>
              </a:rPr>
              <a:t>A questão do perfil privado, pode de facto ser uma solução mas não deixa de ser contra-natura, eles estão ali para se mostrarem, fundamental é decidirem bem o que partilham com quem, tendo em conta o uso que os outros podem vir a fazer dessas </a:t>
            </a:r>
            <a:r>
              <a:rPr lang="pt-PT" sz="1200" kern="1200" dirty="0" err="1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+mn-cs"/>
              </a:rPr>
              <a:t>infos</a:t>
            </a:r>
            <a:r>
              <a:rPr lang="pt-PT" sz="1200" kern="1200" dirty="0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+mn-cs"/>
              </a:rPr>
              <a:t>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PT" sz="1200" kern="1200" dirty="0" smtClean="0">
              <a:solidFill>
                <a:schemeClr val="tx1"/>
              </a:solidFill>
              <a:latin typeface="Times" pitchFamily="18" charset="0"/>
              <a:ea typeface="ＭＳ Ｐゴシック" pitchFamily="-60" charset="-128"/>
              <a:cs typeface="+mn-cs"/>
            </a:endParaRPr>
          </a:p>
          <a:p>
            <a:pPr marL="914400" lvl="1" indent="-457200">
              <a:buFont typeface="+mj-lt"/>
              <a:buAutoNum type="arabicPeriod"/>
            </a:pPr>
            <a:endParaRPr lang="pt-PT" sz="2000" b="1" dirty="0" smtClean="0">
              <a:solidFill>
                <a:srgbClr val="6E2585"/>
              </a:solidFill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pt-PT" sz="1600" b="0" dirty="0" smtClean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pt-PT" sz="1600" b="0" dirty="0" smtClean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pt-PT" sz="1600" b="0" dirty="0" smtClean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pt-PT" sz="2000" b="1" u="sng" dirty="0" smtClean="0">
              <a:solidFill>
                <a:srgbClr val="6E2585"/>
              </a:solidFill>
            </a:endParaRPr>
          </a:p>
          <a:p>
            <a:endParaRPr lang="pt-PT" sz="2000" dirty="0" smtClean="0">
              <a:solidFill>
                <a:srgbClr val="6E2585"/>
              </a:solidFill>
            </a:endParaRPr>
          </a:p>
          <a:p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1D9FBD2-6483-413B-8A4B-1808CE521C65}" type="datetime1">
              <a:rPr lang="en-US" smtClean="0"/>
              <a:pPr>
                <a:defRPr/>
              </a:pPr>
              <a:t>2/10/2016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66626-A1E9-43E9-A7D8-154E756DA42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50806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FILME INGLES TRAZUIDO - SIMON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1D9FBD2-6483-413B-8A4B-1808CE521C65}" type="datetime1">
              <a:rPr lang="en-US" smtClean="0"/>
              <a:pPr>
                <a:defRPr/>
              </a:pPr>
              <a:t>2/10/2016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66626-A1E9-43E9-A7D8-154E756DA42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5208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1200" kern="1200" dirty="0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Exemplo de foto que identifica dados pessoais.</a:t>
            </a:r>
          </a:p>
          <a:p>
            <a:pPr algn="just"/>
            <a:r>
              <a:rPr lang="pt-PT" sz="1200" dirty="0" smtClean="0">
                <a:solidFill>
                  <a:srgbClr val="C00000"/>
                </a:solidFill>
              </a:rPr>
              <a:t>Nos termos do direito da UE, bem como  nos termos do direito do </a:t>
            </a:r>
            <a:r>
              <a:rPr lang="pt-PT" sz="1200" dirty="0" err="1" smtClean="0">
                <a:solidFill>
                  <a:srgbClr val="C00000"/>
                </a:solidFill>
              </a:rPr>
              <a:t>CdE</a:t>
            </a:r>
            <a:r>
              <a:rPr lang="pt-PT" sz="1200" dirty="0" smtClean="0">
                <a:solidFill>
                  <a:srgbClr val="C00000"/>
                </a:solidFill>
              </a:rPr>
              <a:t>, considera-se que as informações contêm dados sobre uma pessoa se</a:t>
            </a:r>
            <a:r>
              <a:rPr lang="pt-PT" sz="1200" smtClean="0">
                <a:solidFill>
                  <a:srgbClr val="C00000"/>
                </a:solidFill>
              </a:rPr>
              <a:t>:  Essa </a:t>
            </a:r>
            <a:r>
              <a:rPr lang="pt-PT" sz="1200" dirty="0" smtClean="0">
                <a:solidFill>
                  <a:srgbClr val="C00000"/>
                </a:solidFill>
              </a:rPr>
              <a:t>pessoa estiver identificada nessas informações (FRA, </a:t>
            </a:r>
            <a:r>
              <a:rPr lang="pt-PT" sz="1200" dirty="0" err="1" smtClean="0">
                <a:solidFill>
                  <a:srgbClr val="C00000"/>
                </a:solidFill>
              </a:rPr>
              <a:t>CdE</a:t>
            </a:r>
            <a:r>
              <a:rPr lang="pt-PT" sz="1200" dirty="0" smtClean="0">
                <a:solidFill>
                  <a:srgbClr val="C00000"/>
                </a:solidFill>
              </a:rPr>
              <a:t> &amp; TEDH, 2014, p. 40)</a:t>
            </a:r>
          </a:p>
          <a:p>
            <a:endParaRPr lang="pt-PT" sz="1200" kern="1200" dirty="0" smtClean="0">
              <a:solidFill>
                <a:schemeClr val="tx1"/>
              </a:solidFill>
              <a:latin typeface="Times" pitchFamily="18" charset="0"/>
              <a:ea typeface="ＭＳ Ｐゴシック" pitchFamily="-60" charset="-128"/>
              <a:cs typeface="ＭＳ Ｐゴシック" pitchFamily="-60" charset="-128"/>
            </a:endParaRPr>
          </a:p>
          <a:p>
            <a:r>
              <a:rPr lang="pt-PT" sz="1200" kern="1200" dirty="0" smtClean="0">
                <a:solidFill>
                  <a:schemeClr val="tx1"/>
                </a:solidFill>
                <a:latin typeface="Times" pitchFamily="18" charset="0"/>
                <a:ea typeface="ＭＳ Ｐゴシック" pitchFamily="-60" charset="-128"/>
                <a:cs typeface="ＭＳ Ｐゴシック" pitchFamily="-60" charset="-128"/>
              </a:rPr>
              <a:t>Colocar Fotos pessoais na Internet oferece a oportunidade a outros de as copiar, utilizar e manipular</a:t>
            </a:r>
          </a:p>
          <a:p>
            <a:endParaRPr lang="pt-PT" sz="1200" kern="1200" dirty="0" smtClean="0">
              <a:solidFill>
                <a:schemeClr val="tx1"/>
              </a:solidFill>
              <a:latin typeface="Times" pitchFamily="18" charset="0"/>
            </a:endParaRPr>
          </a:p>
          <a:p>
            <a:r>
              <a:rPr lang="pt-PT" sz="1200" dirty="0" smtClean="0">
                <a:solidFill>
                  <a:srgbClr val="C00000"/>
                </a:solidFill>
              </a:rPr>
              <a:t>Manual da Legislação Europeia sobre Proteção de Dados: O Manual da Legislação Europeia sobre Proteção de Dados foi elaborado pela Agência dos Direitos Fundamentais da União Europeia (FRA) e pelo Conselho da Europa (</a:t>
            </a:r>
            <a:r>
              <a:rPr lang="pt-PT" sz="1200" dirty="0" err="1" smtClean="0">
                <a:solidFill>
                  <a:srgbClr val="C00000"/>
                </a:solidFill>
              </a:rPr>
              <a:t>CdE</a:t>
            </a:r>
            <a:r>
              <a:rPr lang="pt-PT" sz="1200" dirty="0" smtClean="0">
                <a:solidFill>
                  <a:srgbClr val="C00000"/>
                </a:solidFill>
              </a:rPr>
              <a:t>), em conjunto com a Secretaria do Tribunal Europeu dos Direitos do Homem</a:t>
            </a:r>
            <a:r>
              <a:rPr lang="pt-PT" sz="1200" baseline="0" dirty="0" smtClean="0">
                <a:solidFill>
                  <a:srgbClr val="C00000"/>
                </a:solidFill>
              </a:rPr>
              <a:t> (</a:t>
            </a:r>
            <a:r>
              <a:rPr lang="pt-PT" dirty="0" smtClean="0"/>
              <a:t>TEDH).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1D9FBD2-6483-413B-8A4B-1808CE521C65}" type="datetime1">
              <a:rPr lang="en-US" smtClean="0"/>
              <a:pPr>
                <a:defRPr/>
              </a:pPr>
              <a:t>2/10/2016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66626-A1E9-43E9-A7D8-154E756DA42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733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g_capa.png"/>
          <p:cNvPicPr>
            <a:picLocks noChangeAspect="1"/>
          </p:cNvPicPr>
          <p:nvPr userDrawn="1"/>
        </p:nvPicPr>
        <p:blipFill>
          <a:blip r:embed="rId2" cstate="print">
            <a:lum bright="21000"/>
          </a:blip>
          <a:stretch>
            <a:fillRect/>
          </a:stretch>
        </p:blipFill>
        <p:spPr>
          <a:xfrm>
            <a:off x="2" y="1"/>
            <a:ext cx="9143997" cy="5143499"/>
          </a:xfrm>
          <a:prstGeom prst="rect">
            <a:avLst/>
          </a:prstGeom>
        </p:spPr>
      </p:pic>
      <p:pic>
        <p:nvPicPr>
          <p:cNvPr id="14" name="Picture 3" descr="D:\2015\Works\Fundação PT\Comunicar em segurança\Logo_capa.png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3563890" y="1135586"/>
            <a:ext cx="1914499" cy="2962847"/>
          </a:xfrm>
          <a:prstGeom prst="rect">
            <a:avLst/>
          </a:prstGeom>
          <a:noFill/>
        </p:spPr>
      </p:pic>
      <p:pic>
        <p:nvPicPr>
          <p:cNvPr id="15" name="Picture 14" descr="Policia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804248" y="267495"/>
            <a:ext cx="1008112" cy="224887"/>
          </a:xfrm>
          <a:prstGeom prst="rect">
            <a:avLst/>
          </a:prstGeom>
        </p:spPr>
      </p:pic>
      <p:pic>
        <p:nvPicPr>
          <p:cNvPr id="16" name="Picture 15" descr="fundação_pt_logo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724128" y="233891"/>
            <a:ext cx="864096" cy="266648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64009" y="207361"/>
            <a:ext cx="936000" cy="28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2015\Works\Fundação PT\Comunicar em segurança\Logo_capa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8172402" y="267496"/>
            <a:ext cx="697939" cy="108011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4515966"/>
            <a:ext cx="9144000" cy="627534"/>
          </a:xfrm>
          <a:prstGeom prst="rect">
            <a:avLst/>
          </a:prstGeom>
          <a:solidFill>
            <a:srgbClr val="009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65" tIns="78382" rIns="156765" bIns="78382" anchor="ctr"/>
          <a:lstStyle/>
          <a:p>
            <a:pPr algn="ctr" defTabSz="1567647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9" name="Picture 8" descr="Polici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34784" y="4731991"/>
            <a:ext cx="975600" cy="217634"/>
          </a:xfrm>
          <a:prstGeom prst="rect">
            <a:avLst/>
          </a:prstGeom>
        </p:spPr>
      </p:pic>
      <p:pic>
        <p:nvPicPr>
          <p:cNvPr id="10" name="Picture 9" descr="fundação_pt_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940152" y="4689042"/>
            <a:ext cx="933287" cy="28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30038" y="4672278"/>
            <a:ext cx="834450" cy="24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Ptppicfs01.ptportugal.corppt.com\fundacaopt\DCEI\01.Educacao\01.Comunicar em Segurança\2015_2016\NOVA IMAGEM CS\RodapePowerPoi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53483"/>
            <a:ext cx="9108000" cy="687846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4834203"/>
            <a:ext cx="834450" cy="24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2"/>
          <p:cNvSpPr txBox="1">
            <a:spLocks noChangeArrowheads="1"/>
          </p:cNvSpPr>
          <p:nvPr userDrawn="1"/>
        </p:nvSpPr>
        <p:spPr bwMode="auto">
          <a:xfrm>
            <a:off x="8532813" y="4881563"/>
            <a:ext cx="5000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fld id="{036A1DCC-55F1-44EC-8860-FA4F44ED116B}" type="slidenum">
              <a:rPr lang="en-US" sz="900" b="0">
                <a:solidFill>
                  <a:srgbClr val="0099AB"/>
                </a:solidFill>
                <a:latin typeface="Arial"/>
                <a:ea typeface="ＭＳ Ｐゴシック" pitchFamily="34" charset="-128"/>
                <a:cs typeface="Arial"/>
              </a:rPr>
              <a:pPr algn="ctr" eaLnBrk="0" hangingPunct="0">
                <a:spcBef>
                  <a:spcPct val="50000"/>
                </a:spcBef>
                <a:defRPr/>
              </a:pPr>
              <a:t>‹nº›</a:t>
            </a:fld>
            <a:endParaRPr lang="en-US" sz="900" b="0" dirty="0">
              <a:solidFill>
                <a:srgbClr val="0099AB"/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36512" y="0"/>
            <a:ext cx="918051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65" tIns="78382" rIns="156765" bIns="78382" anchor="ctr"/>
          <a:lstStyle/>
          <a:p>
            <a:pPr algn="ctr" defTabSz="1567647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8" name="Rectangle 7"/>
          <p:cNvSpPr/>
          <p:nvPr userDrawn="1"/>
        </p:nvSpPr>
        <p:spPr>
          <a:xfrm>
            <a:off x="-36512" y="3738"/>
            <a:ext cx="1403648" cy="5143500"/>
          </a:xfrm>
          <a:prstGeom prst="rect">
            <a:avLst/>
          </a:prstGeom>
          <a:solidFill>
            <a:srgbClr val="009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65" tIns="78382" rIns="156765" bIns="78382" anchor="ctr"/>
          <a:lstStyle/>
          <a:p>
            <a:pPr algn="ctr" defTabSz="1567647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10" name="Picture 9" descr="Polici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7748" y="4371919"/>
            <a:ext cx="975600" cy="217634"/>
          </a:xfrm>
          <a:prstGeom prst="rect">
            <a:avLst/>
          </a:prstGeom>
        </p:spPr>
      </p:pic>
      <p:pic>
        <p:nvPicPr>
          <p:cNvPr id="11" name="Picture 10" descr="fundação_pt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30063" y="3939902"/>
            <a:ext cx="933287" cy="288000"/>
          </a:xfrm>
          <a:prstGeom prst="rect">
            <a:avLst/>
          </a:prstGeom>
        </p:spPr>
      </p:pic>
      <p:pic>
        <p:nvPicPr>
          <p:cNvPr id="12" name="Picture 3" descr="D:\2015\Works\Fundação PT\Comunicar em segurança\Powerpoint\Logo_capa_2.png"/>
          <p:cNvPicPr>
            <a:picLocks noChangeAspect="1"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243428" y="227034"/>
            <a:ext cx="837528" cy="1296144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731990"/>
            <a:ext cx="834450" cy="24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36512" y="0"/>
            <a:ext cx="9180512" cy="5143500"/>
          </a:xfrm>
          <a:prstGeom prst="rect">
            <a:avLst/>
          </a:prstGeom>
          <a:solidFill>
            <a:srgbClr val="009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65" tIns="78382" rIns="156765" bIns="78382" anchor="ctr"/>
          <a:lstStyle/>
          <a:p>
            <a:pPr algn="ctr" defTabSz="1567647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4" name="Rectangle 3"/>
          <p:cNvSpPr/>
          <p:nvPr userDrawn="1"/>
        </p:nvSpPr>
        <p:spPr>
          <a:xfrm>
            <a:off x="-36512" y="3738"/>
            <a:ext cx="1403648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65" tIns="78382" rIns="156765" bIns="78382" anchor="ctr"/>
          <a:lstStyle/>
          <a:p>
            <a:pPr algn="ctr" defTabSz="1567647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6" name="Picture 8" descr="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972" y="195487"/>
            <a:ext cx="890656" cy="137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undação_pt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9959" y="4010329"/>
            <a:ext cx="933391" cy="288032"/>
          </a:xfrm>
          <a:prstGeom prst="rect">
            <a:avLst/>
          </a:prstGeom>
        </p:spPr>
      </p:pic>
      <p:pic>
        <p:nvPicPr>
          <p:cNvPr id="8" name="Picture 7" descr="Policia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87879" y="4442377"/>
            <a:ext cx="975471" cy="21760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483"/>
          <a:stretch>
            <a:fillRect/>
          </a:stretch>
        </p:blipFill>
        <p:spPr bwMode="auto">
          <a:xfrm>
            <a:off x="179600" y="4768196"/>
            <a:ext cx="936016" cy="27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5" r:id="rId3"/>
    <p:sldLayoutId id="2147483661" r:id="rId4"/>
    <p:sldLayoutId id="2147483662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800">
          <a:solidFill>
            <a:srgbClr val="5D9198"/>
          </a:solidFill>
          <a:latin typeface="+mj-lt"/>
          <a:ea typeface="ＭＳ Ｐゴシック" pitchFamily="-60" charset="-128"/>
          <a:cs typeface="ＭＳ Ｐゴシック" pitchFamily="-6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00">
          <a:solidFill>
            <a:srgbClr val="5D9198"/>
          </a:solidFill>
          <a:latin typeface="MyBrandLight" pitchFamily="2" charset="0"/>
          <a:ea typeface="ＭＳ Ｐゴシック" pitchFamily="-60" charset="-128"/>
          <a:cs typeface="ＭＳ Ｐゴシック" pitchFamily="-6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00">
          <a:solidFill>
            <a:srgbClr val="5D9198"/>
          </a:solidFill>
          <a:latin typeface="MyBrandLight" pitchFamily="2" charset="0"/>
          <a:ea typeface="ＭＳ Ｐゴシック" pitchFamily="-60" charset="-128"/>
          <a:cs typeface="ＭＳ Ｐゴシック" pitchFamily="-6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00">
          <a:solidFill>
            <a:srgbClr val="5D9198"/>
          </a:solidFill>
          <a:latin typeface="MyBrandLight" pitchFamily="2" charset="0"/>
          <a:ea typeface="ＭＳ Ｐゴシック" pitchFamily="-60" charset="-128"/>
          <a:cs typeface="ＭＳ Ｐゴシック" pitchFamily="-6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00">
          <a:solidFill>
            <a:srgbClr val="5D9198"/>
          </a:solidFill>
          <a:latin typeface="MyBrandLight" pitchFamily="2" charset="0"/>
          <a:ea typeface="ＭＳ Ｐゴシック" pitchFamily="-60" charset="-128"/>
          <a:cs typeface="ＭＳ Ｐゴシック" pitchFamily="-6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800">
          <a:solidFill>
            <a:srgbClr val="5D9198"/>
          </a:solidFill>
          <a:latin typeface="MyBrandLight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800">
          <a:solidFill>
            <a:srgbClr val="5D9198"/>
          </a:solidFill>
          <a:latin typeface="MyBrandLight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800">
          <a:solidFill>
            <a:srgbClr val="5D9198"/>
          </a:solidFill>
          <a:latin typeface="MyBrandLight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800">
          <a:solidFill>
            <a:srgbClr val="5D9198"/>
          </a:solidFill>
          <a:latin typeface="MyBrandLight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0" charset="-128"/>
          <a:cs typeface="ＭＳ Ｐゴシック" pitchFamily="-6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t/url?url=http://www.220-electronics.com/panasonic-th-p50c10s-50-multi-system-plasma-tv.html&amp;rct=j&amp;frm=1&amp;q=&amp;esrc=s&amp;sa=U&amp;ei=FEMQVZXGLYy07ga2loEg&amp;ved=0CCkQ9QEwCg&amp;usg=AFQjCNE-rkXbyZ9PhhHMM-Ak5JVinrc7g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t/url?url=http://www.220-electronics.com/panasonic-th-p50c10s-50-multi-system-plasma-tv.html&amp;rct=j&amp;frm=1&amp;q=&amp;esrc=s&amp;sa=U&amp;ei=FEMQVZXGLYy07ga2loEg&amp;ved=0CCkQ9QEwCg&amp;usg=AFQjCNE-rkXbyZ9PhhHMM-Ak5JVinrc7g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eg"/><Relationship Id="rId5" Type="http://schemas.openxmlformats.org/officeDocument/2006/relationships/hyperlink" Target="http://www.google.pt/url?url=http://br.stockfresh.com/image/1020103/hand-cursor&amp;rct=j&amp;frm=1&amp;q=&amp;esrc=s&amp;sa=U&amp;ei=ZUIVVaTpFcj3Uojtgwg&amp;ved=0CBcQ9QEwAQ&amp;usg=AFQjCNF4WJJeB2ZBS5CU5MjIYrJIQ0duCg" TargetMode="Externa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6.xml"/><Relationship Id="rId7" Type="http://schemas.openxmlformats.org/officeDocument/2006/relationships/slide" Target="slide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10" Type="http://schemas.openxmlformats.org/officeDocument/2006/relationships/slide" Target="slide30.xml"/><Relationship Id="rId4" Type="http://schemas.openxmlformats.org/officeDocument/2006/relationships/slide" Target="slide4.xml"/><Relationship Id="rId9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t/url?sa=i&amp;source=images&amp;cd=&amp;cad=rja&amp;uact=8&amp;ved=0CAgQjRw&amp;url=http://havidaemmarta.blogspot.com/2010_07_01_archive.html&amp;ei=zOplVIX8MMyxPMXQgcAB&amp;psig=AFQjCNGLCGc6_toTRW0tCyHjVCoJE5JE6w&amp;ust=1416051788868106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jp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protection.ie/docs/10-09-14-Global-Privacy-Sweep-raises-concerns-about-mobile-apps/1456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jpeg"/><Relationship Id="rId4" Type="http://schemas.openxmlformats.org/officeDocument/2006/relationships/hyperlink" Target="http://www.statista.com/chart/2710/app-privacy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jpeg"/><Relationship Id="rId4" Type="http://schemas.openxmlformats.org/officeDocument/2006/relationships/hyperlink" Target="http://www.google.pt/url?url=http://www.topludi.pt/prevencao-rodoviaria/sentido-proibido&amp;rct=j&amp;frm=1&amp;q=&amp;esrc=s&amp;sa=U&amp;ei=VYARVeqVFcTiU4_TgLgJ&amp;ved=0CBkQ9QEwAg&amp;usg=AFQjCNGi6jCSnOlgZrPdFfqTbBjch7lF5Q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g"/><Relationship Id="rId3" Type="http://schemas.openxmlformats.org/officeDocument/2006/relationships/image" Target="../media/image65.jp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ajuda.sapo.pt/pt-pt/security" TargetMode="External"/><Relationship Id="rId2" Type="http://schemas.openxmlformats.org/officeDocument/2006/relationships/hyperlink" Target="http://www.comunicaremseguranca.sapo.pt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openxmlformats.org/officeDocument/2006/relationships/hyperlink" Target="http://www.psp.pt/Pages/defaultPSP.aspx" TargetMode="External"/><Relationship Id="rId4" Type="http://schemas.openxmlformats.org/officeDocument/2006/relationships/hyperlink" Target="http://www.internetsegura.pt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antivirus.sapo.pt/" TargetMode="External"/><Relationship Id="rId2" Type="http://schemas.openxmlformats.org/officeDocument/2006/relationships/hyperlink" Target="http://meo.pt/suporte/net/navegar-em-seguranca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bitdefender.com/solutions/parental-control.html" TargetMode="External"/><Relationship Id="rId5" Type="http://schemas.openxmlformats.org/officeDocument/2006/relationships/hyperlink" Target="http://antivirus.tmn.pt/" TargetMode="External"/><Relationship Id="rId4" Type="http://schemas.openxmlformats.org/officeDocument/2006/relationships/hyperlink" Target="http://antivirus.meo.p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hyperlink" Target="http://www.google.pt/url?sa=i&amp;source=images&amp;cd=&amp;cad=rja&amp;uact=8&amp;ved=0CAgQjRw&amp;url=http://criarsitess.wordpress.com/tag/tutorial/&amp;ei=4IhnVLbkO4SoPYeXgeAM&amp;psig=AFQjCNFILYuI-FY1yrOSPv-rQqIFf-NhHA&amp;ust=1416157793053252" TargetMode="Externa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t/url?sa=i&amp;rct=j&amp;q=&amp;esrc=s&amp;frm=1&amp;source=images&amp;cd=&amp;cad=rja&amp;uact=8&amp;ved=0CAcQjRw&amp;url=http://pt.dreamstime.com/foto-de-stock-royalty-free-chave-da-casa-image15512615&amp;ei=JZBnVKveOYfGPdz-gaAM&amp;bvm=bv.79142246,d.ZWU&amp;psig=AFQjCNFquFpRjpka5n8sy0ZKDSSFMFetdA&amp;ust=141615963212166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07504" y="195486"/>
            <a:ext cx="88204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Porque partilham os jovens as suas fotografias?</a:t>
            </a:r>
            <a:endParaRPr lang="pt-PT" sz="2000" dirty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79512" y="1059582"/>
            <a:ext cx="1368152" cy="29523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97AD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r>
              <a:rPr lang="pt-PT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I</a:t>
            </a:r>
            <a:r>
              <a:rPr lang="pt-PT" sz="1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NTERNET</a:t>
            </a:r>
          </a:p>
          <a:p>
            <a:pPr algn="ctr" eaLnBrk="0" hangingPunct="0"/>
            <a:r>
              <a:rPr lang="pt-PT" sz="16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=</a:t>
            </a:r>
          </a:p>
          <a:p>
            <a:pPr algn="ctr" eaLnBrk="0" hangingPunct="0"/>
            <a:r>
              <a:rPr lang="pt-PT" sz="16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RÁPIDO</a:t>
            </a:r>
          </a:p>
          <a:p>
            <a:pPr algn="ctr" eaLnBrk="0" hangingPunct="0"/>
            <a:r>
              <a:rPr lang="pt-PT" sz="16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 ACESSIVEL</a:t>
            </a:r>
            <a:r>
              <a:rPr lang="pt-PT" sz="1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pt-PT" sz="18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25150" y="1203598"/>
            <a:ext cx="662474" cy="576064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r>
              <a:rPr lang="pt-PT" b="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1</a:t>
            </a:r>
            <a:endParaRPr lang="pt-PT" b="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051720" y="1059582"/>
            <a:ext cx="1368152" cy="29523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r>
              <a:rPr lang="pt-PT" sz="1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  MOTIVAÇÕES</a:t>
            </a:r>
            <a:r>
              <a:rPr lang="pt-PT" sz="1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pt-PT" sz="12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>
            <a:endCxn id="13" idx="1"/>
          </p:cNvCxnSpPr>
          <p:nvPr/>
        </p:nvCxnSpPr>
        <p:spPr bwMode="auto">
          <a:xfrm flipV="1">
            <a:off x="3419872" y="1203598"/>
            <a:ext cx="504056" cy="129614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99AB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ounded Rectangle 12"/>
          <p:cNvSpPr/>
          <p:nvPr/>
        </p:nvSpPr>
        <p:spPr bwMode="auto">
          <a:xfrm>
            <a:off x="3923928" y="987574"/>
            <a:ext cx="1080120" cy="43204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E7B012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r>
              <a:rPr lang="pt-PT" sz="1400" b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1ºencontro</a:t>
            </a:r>
            <a:endParaRPr lang="pt-PT" sz="1400" b="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923928" y="1635646"/>
            <a:ext cx="1080120" cy="43204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E7B012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r>
              <a:rPr lang="pt-PT" sz="1400" b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Relação</a:t>
            </a:r>
          </a:p>
          <a:p>
            <a:pPr algn="ctr" eaLnBrk="0" hangingPunct="0"/>
            <a:r>
              <a:rPr lang="pt-PT" sz="1400" b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Sentimental</a:t>
            </a:r>
            <a:endParaRPr lang="pt-PT" sz="1400" b="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923928" y="2355726"/>
            <a:ext cx="1080120" cy="43204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E7B012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r>
              <a:rPr lang="pt-PT" sz="1400" b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Diversão</a:t>
            </a:r>
          </a:p>
          <a:p>
            <a:pPr algn="ctr" eaLnBrk="0" hangingPunct="0"/>
            <a:r>
              <a:rPr lang="pt-PT" sz="1400" b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Experiência</a:t>
            </a:r>
            <a:endParaRPr lang="pt-PT" sz="1400" b="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923928" y="3003798"/>
            <a:ext cx="1080120" cy="43204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E7B012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r>
              <a:rPr lang="pt-PT" sz="1400" b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Afirmação</a:t>
            </a:r>
            <a:endParaRPr lang="pt-PT" sz="1400" b="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923928" y="3651870"/>
            <a:ext cx="1080120" cy="43204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E7B012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r>
              <a:rPr lang="pt-PT" sz="1400" b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Confiança</a:t>
            </a:r>
            <a:endParaRPr lang="pt-PT" sz="1400" b="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Connector 23"/>
          <p:cNvCxnSpPr>
            <a:stCxn id="6" idx="3"/>
          </p:cNvCxnSpPr>
          <p:nvPr/>
        </p:nvCxnSpPr>
        <p:spPr bwMode="auto">
          <a:xfrm>
            <a:off x="3419872" y="2535746"/>
            <a:ext cx="495672" cy="13237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99AB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14" idx="1"/>
          </p:cNvCxnSpPr>
          <p:nvPr/>
        </p:nvCxnSpPr>
        <p:spPr bwMode="auto">
          <a:xfrm flipV="1">
            <a:off x="3491880" y="1851670"/>
            <a:ext cx="432048" cy="6480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99AB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endCxn id="16" idx="1"/>
          </p:cNvCxnSpPr>
          <p:nvPr/>
        </p:nvCxnSpPr>
        <p:spPr bwMode="auto">
          <a:xfrm>
            <a:off x="3491880" y="2571750"/>
            <a:ext cx="432048" cy="6480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99AB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3563888" y="2499742"/>
            <a:ext cx="3600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99AB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Oval 39"/>
          <p:cNvSpPr/>
          <p:nvPr/>
        </p:nvSpPr>
        <p:spPr bwMode="auto">
          <a:xfrm>
            <a:off x="2397358" y="1203598"/>
            <a:ext cx="662474" cy="576064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r>
              <a:rPr lang="pt-PT" b="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2</a:t>
            </a:r>
            <a:endParaRPr lang="pt-PT" b="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5508104" y="1059582"/>
            <a:ext cx="1368152" cy="29523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r>
              <a:rPr lang="pt-PT" sz="1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PT" sz="11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CONSEQUÊNCIAS</a:t>
            </a:r>
          </a:p>
          <a:p>
            <a:pPr algn="ctr" eaLnBrk="0" hangingPunct="0"/>
            <a:r>
              <a:rPr lang="pt-PT" sz="11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DA</a:t>
            </a:r>
          </a:p>
          <a:p>
            <a:pPr algn="ctr" eaLnBrk="0" hangingPunct="0"/>
            <a:r>
              <a:rPr lang="pt-PT" sz="11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PARTILHA</a:t>
            </a:r>
          </a:p>
          <a:p>
            <a:pPr algn="ctr" eaLnBrk="0" hangingPunct="0"/>
            <a:r>
              <a:rPr lang="pt-PT" sz="11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DE </a:t>
            </a:r>
          </a:p>
          <a:p>
            <a:pPr algn="ctr" eaLnBrk="0" hangingPunct="0"/>
            <a:r>
              <a:rPr lang="pt-PT" sz="11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FOTOS</a:t>
            </a:r>
            <a:r>
              <a:rPr lang="pt-PT" sz="105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pt-PT" sz="105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5853742" y="1203598"/>
            <a:ext cx="662474" cy="576064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r>
              <a:rPr lang="pt-PT" b="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3</a:t>
            </a:r>
            <a:endParaRPr lang="pt-PT" b="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 flipV="1">
            <a:off x="6876256" y="1779662"/>
            <a:ext cx="432048" cy="7200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99AB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Rounded Rectangle 44"/>
          <p:cNvSpPr/>
          <p:nvPr/>
        </p:nvSpPr>
        <p:spPr bwMode="auto">
          <a:xfrm>
            <a:off x="7380312" y="1419622"/>
            <a:ext cx="1080120" cy="43204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E7B012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r>
              <a:rPr lang="pt-PT" sz="1400" b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Imediatas</a:t>
            </a:r>
            <a:endParaRPr lang="pt-PT" sz="1400" b="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6876256" y="2643758"/>
            <a:ext cx="432048" cy="5760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99AB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Rounded Rectangle 49"/>
          <p:cNvSpPr/>
          <p:nvPr/>
        </p:nvSpPr>
        <p:spPr bwMode="auto">
          <a:xfrm>
            <a:off x="7380312" y="3147814"/>
            <a:ext cx="1080120" cy="43204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E7B012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r>
              <a:rPr lang="pt-PT" sz="1400" b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Partilha por </a:t>
            </a:r>
          </a:p>
          <a:p>
            <a:pPr algn="ctr" eaLnBrk="0" hangingPunct="0"/>
            <a:r>
              <a:rPr lang="pt-PT" sz="1400" b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terceiros </a:t>
            </a:r>
            <a:endParaRPr lang="pt-PT" sz="1400" b="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7380312" y="2283718"/>
            <a:ext cx="1080120" cy="43204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E7B012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r>
              <a:rPr lang="pt-PT" sz="1400" b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Ao longo do </a:t>
            </a:r>
          </a:p>
          <a:p>
            <a:pPr algn="ctr" eaLnBrk="0" hangingPunct="0"/>
            <a:r>
              <a:rPr lang="pt-PT" sz="1400" b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tempo</a:t>
            </a:r>
            <a:endParaRPr lang="pt-PT" sz="1400" b="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6948264" y="2571750"/>
            <a:ext cx="3600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99AB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900" b="0" smtClean="0">
                <a:latin typeface="Arial" pitchFamily="34" charset="0"/>
                <a:cs typeface="Arial" pitchFamily="34" charset="0"/>
              </a:rPr>
              <a:pPr algn="ctr"/>
              <a:t>10</a:t>
            </a:fld>
            <a:endParaRPr lang="pt-PT" sz="9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encrypted-tbn0.gstatic.com/images?q=tbn:ANd9GcQ_f8r06j7M-cE229xRyIn092U-a3MMPUBzywG27SM5pUtyg3QEd3Nds3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627534"/>
            <a:ext cx="6594593" cy="3544598"/>
          </a:xfrm>
          <a:prstGeom prst="rect">
            <a:avLst/>
          </a:prstGeom>
          <a:noFill/>
        </p:spPr>
      </p:pic>
      <p:sp>
        <p:nvSpPr>
          <p:cNvPr id="4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900" b="0" smtClean="0">
                <a:latin typeface="Arial" pitchFamily="34" charset="0"/>
                <a:cs typeface="Arial" pitchFamily="34" charset="0"/>
              </a:rPr>
              <a:pPr algn="ctr"/>
              <a:t>11</a:t>
            </a:fld>
            <a:endParaRPr lang="pt-PT" sz="9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fbcdn-sphotos-a-a.akamaihd.net/hphotos-ak-xtf1/v/t1.0-9/11127448_10205803323897939_9074820707126828507_n.jpg?oh=ecf17dae00b286abfc143325a485f5c2&amp;oe=55B2C865&amp;__gda__=1441060417_49d7b50475e1d1a23e3e4a6e498a73d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490" y="1140264"/>
            <a:ext cx="3780000" cy="378000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2"/>
          <p:cNvGrpSpPr>
            <a:grpSpLocks noChangeAspect="1"/>
          </p:cNvGrpSpPr>
          <p:nvPr/>
        </p:nvGrpSpPr>
        <p:grpSpPr>
          <a:xfrm>
            <a:off x="108424" y="303498"/>
            <a:ext cx="8280000" cy="4580971"/>
            <a:chOff x="251521" y="404664"/>
            <a:chExt cx="7931502" cy="5948625"/>
          </a:xfrm>
        </p:grpSpPr>
        <p:pic>
          <p:nvPicPr>
            <p:cNvPr id="11" name="Picture 2" descr="https://fbcdn-sphotos-a-a.akamaihd.net/hphotos-ak-xtf1/v/t1.0-9/11127448_10205803323897939_9074820707126828507_n.jpg?oh=ecf17dae00b286abfc143325a485f5c2&amp;oe=55B2C865&amp;__gda__=1441060417_49d7b50475e1d1a23e3e4a6e498a73d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1242959" y="-586774"/>
              <a:ext cx="5948625" cy="7931502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Freeform 11"/>
            <p:cNvSpPr/>
            <p:nvPr/>
          </p:nvSpPr>
          <p:spPr bwMode="auto">
            <a:xfrm>
              <a:off x="2675965" y="2212041"/>
              <a:ext cx="2034988" cy="1082488"/>
            </a:xfrm>
            <a:custGeom>
              <a:avLst/>
              <a:gdLst>
                <a:gd name="connsiteX0" fmla="*/ 0 w 2034988"/>
                <a:gd name="connsiteY0" fmla="*/ 1082488 h 1082488"/>
                <a:gd name="connsiteX1" fmla="*/ 1156447 w 2034988"/>
                <a:gd name="connsiteY1" fmla="*/ 840441 h 1082488"/>
                <a:gd name="connsiteX2" fmla="*/ 1909482 w 2034988"/>
                <a:gd name="connsiteY2" fmla="*/ 127747 h 1082488"/>
                <a:gd name="connsiteX3" fmla="*/ 1909482 w 2034988"/>
                <a:gd name="connsiteY3" fmla="*/ 73959 h 1082488"/>
                <a:gd name="connsiteX4" fmla="*/ 1949823 w 2034988"/>
                <a:gd name="connsiteY4" fmla="*/ 73959 h 108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4988" h="1082488">
                  <a:moveTo>
                    <a:pt x="0" y="1082488"/>
                  </a:moveTo>
                  <a:cubicBezTo>
                    <a:pt x="419100" y="1041026"/>
                    <a:pt x="838200" y="999564"/>
                    <a:pt x="1156447" y="840441"/>
                  </a:cubicBezTo>
                  <a:cubicBezTo>
                    <a:pt x="1474694" y="681318"/>
                    <a:pt x="1783976" y="255494"/>
                    <a:pt x="1909482" y="127747"/>
                  </a:cubicBezTo>
                  <a:cubicBezTo>
                    <a:pt x="2034988" y="0"/>
                    <a:pt x="1902759" y="82924"/>
                    <a:pt x="1909482" y="73959"/>
                  </a:cubicBezTo>
                  <a:cubicBezTo>
                    <a:pt x="1916205" y="64994"/>
                    <a:pt x="1945341" y="60512"/>
                    <a:pt x="1949823" y="73959"/>
                  </a:cubicBezTo>
                </a:path>
              </a:pathLst>
            </a:cu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 bwMode="auto">
          <a:xfrm>
            <a:off x="9468544" y="627535"/>
            <a:ext cx="108012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PT" sz="1600" dirty="0" smtClean="0">
                <a:solidFill>
                  <a:srgbClr val="FF0000"/>
                </a:solidFill>
                <a:latin typeface="Arial"/>
                <a:cs typeface="Arial"/>
              </a:rPr>
              <a:t>Hora de entrada</a:t>
            </a:r>
            <a:endParaRPr lang="pt-PT" sz="1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3" name="Group 16"/>
          <p:cNvGrpSpPr/>
          <p:nvPr/>
        </p:nvGrpSpPr>
        <p:grpSpPr>
          <a:xfrm>
            <a:off x="3352255" y="882744"/>
            <a:ext cx="4339491" cy="864096"/>
            <a:chOff x="3472869" y="1628800"/>
            <a:chExt cx="4339491" cy="1152128"/>
          </a:xfrm>
        </p:grpSpPr>
        <p:sp>
          <p:nvSpPr>
            <p:cNvPr id="15" name="Line Callout 2 14"/>
            <p:cNvSpPr/>
            <p:nvPr/>
          </p:nvSpPr>
          <p:spPr bwMode="auto">
            <a:xfrm>
              <a:off x="5940152" y="1628800"/>
              <a:ext cx="1872208" cy="1152128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27212"/>
                <a:gd name="adj6" fmla="val -47396"/>
              </a:avLst>
            </a:prstGeom>
            <a:solidFill>
              <a:schemeClr val="bg1"/>
            </a:solidFill>
            <a:ln w="34925" cmpd="sng">
              <a:solidFill>
                <a:srgbClr val="C00000"/>
              </a:solidFill>
              <a:round/>
              <a:headEnd/>
              <a:tailEnd type="triangle"/>
            </a:ln>
          </p:spPr>
          <p:txBody>
            <a:bodyPr wrap="square"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PT" dirty="0" smtClean="0">
                  <a:solidFill>
                    <a:srgbClr val="FF0000"/>
                  </a:solidFill>
                  <a:latin typeface="Arial"/>
                  <a:cs typeface="Arial"/>
                </a:rPr>
                <a:t>Data e hora de entrada</a:t>
              </a:r>
              <a:endParaRPr lang="pt-PT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 rot="19199051">
              <a:off x="3472869" y="2165113"/>
              <a:ext cx="1764000" cy="43200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wrap="none" rtlCol="0" anchor="ctr"/>
            <a:lstStyle/>
            <a:p>
              <a:pPr algn="ctr" eaLnBrk="0" hangingPunct="0"/>
              <a:endParaRPr lang="pt-PT" b="0"/>
            </a:p>
          </p:txBody>
        </p:sp>
      </p:grpSp>
      <p:grpSp>
        <p:nvGrpSpPr>
          <p:cNvPr id="4" name="Group 19"/>
          <p:cNvGrpSpPr/>
          <p:nvPr/>
        </p:nvGrpSpPr>
        <p:grpSpPr>
          <a:xfrm>
            <a:off x="4018009" y="897564"/>
            <a:ext cx="3623219" cy="938062"/>
            <a:chOff x="3612933" y="1628800"/>
            <a:chExt cx="3623219" cy="1250749"/>
          </a:xfrm>
        </p:grpSpPr>
        <p:sp>
          <p:nvSpPr>
            <p:cNvPr id="21" name="Line Callout 2 20"/>
            <p:cNvSpPr/>
            <p:nvPr/>
          </p:nvSpPr>
          <p:spPr bwMode="auto">
            <a:xfrm>
              <a:off x="5940152" y="1628800"/>
              <a:ext cx="1296000" cy="720000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35257"/>
                <a:gd name="adj6" fmla="val -146384"/>
              </a:avLst>
            </a:prstGeom>
            <a:solidFill>
              <a:schemeClr val="bg1"/>
            </a:solidFill>
            <a:ln w="34925" cmpd="sng">
              <a:solidFill>
                <a:srgbClr val="C00000"/>
              </a:solidFill>
              <a:round/>
              <a:headEnd/>
              <a:tailEnd type="triangle"/>
            </a:ln>
          </p:spPr>
          <p:txBody>
            <a:bodyPr wrap="square"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PT" dirty="0" smtClean="0">
                  <a:solidFill>
                    <a:srgbClr val="FF0000"/>
                  </a:solidFill>
                  <a:latin typeface="Arial"/>
                  <a:cs typeface="Arial"/>
                </a:rPr>
                <a:t>Idade</a:t>
              </a:r>
              <a:endParaRPr lang="pt-PT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 rot="19199051">
              <a:off x="3612933" y="2555549"/>
              <a:ext cx="504000" cy="32400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wrap="none" rtlCol="0" anchor="ctr"/>
            <a:lstStyle/>
            <a:p>
              <a:pPr algn="ctr" eaLnBrk="0" hangingPunct="0"/>
              <a:endParaRPr lang="pt-PT" b="0"/>
            </a:p>
          </p:txBody>
        </p:sp>
      </p:grpSp>
      <p:sp>
        <p:nvSpPr>
          <p:cNvPr id="24" name="Line Callout 2 23"/>
          <p:cNvSpPr/>
          <p:nvPr/>
        </p:nvSpPr>
        <p:spPr bwMode="auto">
          <a:xfrm>
            <a:off x="5940152" y="2301720"/>
            <a:ext cx="1548000" cy="594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3267"/>
              <a:gd name="adj6" fmla="val -119983"/>
            </a:avLst>
          </a:prstGeom>
          <a:solidFill>
            <a:schemeClr val="bg1"/>
          </a:solidFill>
          <a:ln w="34925" cmpd="sng">
            <a:solidFill>
              <a:srgbClr val="C00000"/>
            </a:solidFill>
            <a:round/>
            <a:headEnd/>
            <a:tailEnd type="triangle"/>
          </a:ln>
        </p:spPr>
        <p:txBody>
          <a:bodyPr wrap="square"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pt-PT" dirty="0" smtClean="0">
                <a:solidFill>
                  <a:srgbClr val="FF0000"/>
                </a:solidFill>
                <a:latin typeface="Arial"/>
                <a:cs typeface="Arial"/>
              </a:rPr>
              <a:t>Nome completo</a:t>
            </a:r>
            <a:endParaRPr lang="pt-PT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35696" y="3749378"/>
            <a:ext cx="5652000" cy="830997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pt-PT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Partilha de Dados Pessoais através de uma foto “inofensiva”.</a:t>
            </a:r>
          </a:p>
        </p:txBody>
      </p:sp>
      <p:sp>
        <p:nvSpPr>
          <p:cNvPr id="17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900" b="0" smtClean="0">
                <a:latin typeface="Arial" pitchFamily="34" charset="0"/>
                <a:cs typeface="Arial" pitchFamily="34" charset="0"/>
              </a:rPr>
              <a:pPr algn="ctr"/>
              <a:t>12</a:t>
            </a:fld>
            <a:endParaRPr lang="pt-PT" sz="9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lgium World Cup fan Axelle Despiegelaere and a photo taken from her Facebook page of her hunti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47614"/>
            <a:ext cx="3476957" cy="1782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95936" y="1419622"/>
            <a:ext cx="46085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Pensarem nas consequências antes de postarem fotografias! </a:t>
            </a:r>
          </a:p>
          <a:p>
            <a:endParaRPr lang="pt-PT" sz="1600" b="0" dirty="0" smtClean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Atenção aos comentários que fazem no próprio perfil e de outros!</a:t>
            </a:r>
          </a:p>
          <a:p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As  fotografias e comentários podem ser usados para outros fins!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4004560" y="1059582"/>
            <a:ext cx="20796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PT" sz="2000" dirty="0" smtClean="0">
                <a:solidFill>
                  <a:srgbClr val="C90062"/>
                </a:solidFill>
                <a:latin typeface="Arial"/>
                <a:cs typeface="Arial"/>
              </a:rPr>
              <a:t>ALERTE PARA:</a:t>
            </a:r>
            <a:endParaRPr lang="pt-PT" sz="2000" dirty="0">
              <a:solidFill>
                <a:srgbClr val="C90062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23528" y="735546"/>
            <a:ext cx="4032448" cy="32403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pt-P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PRIVACIDADE NA INTERNET</a:t>
            </a:r>
            <a:endParaRPr lang="pt-PT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0" y="123478"/>
            <a:ext cx="882047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EXPLIQUE ao seu filho que uma vez na Internet</a:t>
            </a:r>
            <a:r>
              <a:rPr lang="pt-PT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pt-PT" sz="3200" u="sng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para sempre na Internet</a:t>
            </a:r>
            <a:endParaRPr lang="pt-PT" dirty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323528" y="3507854"/>
            <a:ext cx="7488832" cy="936104"/>
          </a:xfrm>
          <a:prstGeom prst="wedgeRoundRectCallout">
            <a:avLst>
              <a:gd name="adj1" fmla="val -23497"/>
              <a:gd name="adj2" fmla="val -83890"/>
              <a:gd name="adj3" fmla="val 16667"/>
            </a:avLst>
          </a:prstGeom>
          <a:solidFill>
            <a:schemeClr val="bg1"/>
          </a:solidFill>
          <a:ln w="19050">
            <a:solidFill>
              <a:srgbClr val="0099AB"/>
            </a:solidFill>
            <a:round/>
            <a:headEnd/>
            <a:tailEnd/>
          </a:ln>
        </p:spPr>
        <p:txBody>
          <a:bodyPr wrap="square" rtlCol="0" anchor="ctr"/>
          <a:lstStyle/>
          <a:p>
            <a:pPr algn="just" eaLnBrk="0" hangingPunct="0"/>
            <a:r>
              <a:rPr lang="pt-PT" sz="1400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Post</a:t>
            </a:r>
            <a:r>
              <a:rPr lang="pt-PT" sz="1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400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Facebook</a:t>
            </a:r>
            <a:r>
              <a:rPr lang="pt-PT" sz="1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60000" indent="-252000" eaLnBrk="0" hangingPunct="0">
              <a:buFont typeface="Wingdings" pitchFamily="2" charset="2"/>
              <a:buChar char="§"/>
            </a:pPr>
            <a:r>
              <a:rPr lang="pt-PT" sz="1400" b="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“A caça não é uma questão de vida ou morte. É muito mais importante do que isso ... isto foi aproximadamente há 1 ano atrás ... Americanos prontos para caçar hoje. </a:t>
            </a:r>
            <a:r>
              <a:rPr lang="pt-PT" sz="1400" b="0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Haha</a:t>
            </a:r>
            <a:r>
              <a:rPr lang="pt-PT" sz="1400" b="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eaLnBrk="0" hangingPunct="0">
              <a:lnSpc>
                <a:spcPct val="150000"/>
              </a:lnSpc>
            </a:pPr>
            <a:r>
              <a:rPr lang="pt-PT" sz="9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http://blogs.ne10.uol.com.br/social1/2014/07/10/jovem-belga-faz-sucesso-na-copa-e-e-contratada-pela-loreal/</a:t>
            </a:r>
            <a:endParaRPr lang="pt-PT" sz="1400" b="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900" b="0" smtClean="0">
                <a:latin typeface="Arial" pitchFamily="34" charset="0"/>
                <a:cs typeface="Arial" pitchFamily="34" charset="0"/>
              </a:rPr>
              <a:pPr algn="ctr"/>
              <a:t>13</a:t>
            </a:fld>
            <a:endParaRPr lang="pt-PT" sz="9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encrypted-tbn0.gstatic.com/images?q=tbn:ANd9GcQ_f8r06j7M-cE229xRyIn092U-a3MMPUBzywG27SM5pUtyg3QEd3Nds3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627534"/>
            <a:ext cx="6594593" cy="3544598"/>
          </a:xfrm>
          <a:prstGeom prst="rect">
            <a:avLst/>
          </a:prstGeom>
          <a:noFill/>
        </p:spPr>
      </p:pic>
      <p:sp>
        <p:nvSpPr>
          <p:cNvPr id="4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900" b="0" smtClean="0">
                <a:latin typeface="Arial" pitchFamily="34" charset="0"/>
                <a:cs typeface="Arial" pitchFamily="34" charset="0"/>
              </a:rPr>
              <a:pPr algn="ctr"/>
              <a:t>14</a:t>
            </a:fld>
            <a:endParaRPr lang="pt-PT" sz="9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195736" y="1815666"/>
            <a:ext cx="67687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pt-PT" sz="1400" b="0" dirty="0" smtClean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pt-PT" sz="1400" b="0" dirty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67482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97AD"/>
              </a:buClr>
              <a:buFont typeface="Lucida Grande" pitchFamily="1" charset="0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Incentive o seu filho a falar consigo se alguma coisa o incomodar.</a:t>
            </a:r>
          </a:p>
          <a:p>
            <a:pPr marL="342900" indent="-342900">
              <a:lnSpc>
                <a:spcPct val="150000"/>
              </a:lnSpc>
              <a:buClr>
                <a:srgbClr val="0097AD"/>
              </a:buClr>
              <a:buFont typeface="Lucida Grande" pitchFamily="1" charset="0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Ensine-o a não responder ao agressor.</a:t>
            </a:r>
          </a:p>
          <a:p>
            <a:pPr marL="342900" indent="-342900">
              <a:lnSpc>
                <a:spcPct val="150000"/>
              </a:lnSpc>
              <a:buClr>
                <a:srgbClr val="0097AD"/>
              </a:buClr>
              <a:buFont typeface="Lucida Grande" pitchFamily="1" charset="0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Relembre a criança que se deve tratar os colegas como gostavam de ser tratados.</a:t>
            </a:r>
          </a:p>
          <a:p>
            <a:pPr marL="342900" indent="-342900">
              <a:lnSpc>
                <a:spcPct val="150000"/>
              </a:lnSpc>
              <a:buClr>
                <a:srgbClr val="0097AD"/>
              </a:buClr>
              <a:buFont typeface="Lucida Grande" pitchFamily="1" charset="0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Não castigue as crianças, deixando-as sem Internet.</a:t>
            </a:r>
            <a:endParaRPr lang="pt-PT" sz="1600" dirty="0" smtClean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97AD"/>
              </a:buClr>
              <a:buFont typeface="Lucida Grande" pitchFamily="1" charset="0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Acompanhe o uso da Internet, os sites visitados.</a:t>
            </a:r>
          </a:p>
          <a:p>
            <a:pPr marL="342900" indent="-342900">
              <a:lnSpc>
                <a:spcPct val="150000"/>
              </a:lnSpc>
              <a:buClr>
                <a:srgbClr val="0097AD"/>
              </a:buClr>
              <a:buFont typeface="Lucida Grande" pitchFamily="1" charset="0"/>
              <a:buAutoNum type="arabicPeriod"/>
            </a:pPr>
            <a:r>
              <a:rPr lang="pt-PT" sz="1600" b="0" u="sng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Reporte a situação às autoridades(situação de crime ou muito grave).</a:t>
            </a:r>
            <a:endParaRPr lang="pt-PT" sz="1600" b="0" dirty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7308304" y="2427734"/>
            <a:ext cx="1595309" cy="553998"/>
          </a:xfrm>
          <a:prstGeom prst="rect">
            <a:avLst/>
          </a:prstGeom>
          <a:solidFill>
            <a:srgbClr val="C90062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PT" sz="1200" dirty="0" smtClean="0">
                <a:solidFill>
                  <a:schemeClr val="bg1"/>
                </a:solidFill>
                <a:latin typeface="Arial"/>
                <a:cs typeface="Arial"/>
              </a:rPr>
              <a:t>Decisão partilhada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PT" sz="1200" dirty="0" smtClean="0">
                <a:solidFill>
                  <a:schemeClr val="bg1"/>
                </a:solidFill>
                <a:latin typeface="Arial"/>
                <a:cs typeface="Arial"/>
              </a:rPr>
              <a:t>com a criança</a:t>
            </a:r>
            <a:endParaRPr lang="pt-PT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87624" y="3363838"/>
            <a:ext cx="7596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pt-PT" sz="2800" u="sng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Não ignore , nem minimize as situações  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79512" y="195486"/>
            <a:ext cx="88204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CYBERBULLYING</a:t>
            </a:r>
            <a:r>
              <a:rPr lang="pt-PT" sz="2000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….</a:t>
            </a:r>
            <a:r>
              <a:rPr lang="pt-PT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Como ajudar o seu filho?</a:t>
            </a:r>
            <a:endParaRPr lang="pt-PT" sz="2000" dirty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11560" y="2355726"/>
            <a:ext cx="6480720" cy="720080"/>
          </a:xfrm>
          <a:prstGeom prst="rect">
            <a:avLst/>
          </a:prstGeom>
          <a:noFill/>
          <a:ln w="9525">
            <a:solidFill>
              <a:srgbClr val="C90062"/>
            </a:solidFill>
            <a:prstDash val="sysDash"/>
            <a:round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endParaRPr lang="pt-PT" b="0"/>
          </a:p>
        </p:txBody>
      </p:sp>
      <p:sp>
        <p:nvSpPr>
          <p:cNvPr id="11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900" b="0" smtClean="0">
                <a:latin typeface="Arial" pitchFamily="34" charset="0"/>
                <a:cs typeface="Arial" pitchFamily="34" charset="0"/>
              </a:rPr>
              <a:pPr algn="ctr"/>
              <a:t>15</a:t>
            </a:fld>
            <a:endParaRPr lang="pt-PT" sz="9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/>
          <p:nvPr/>
        </p:nvSpPr>
        <p:spPr bwMode="auto">
          <a:xfrm>
            <a:off x="216023" y="195486"/>
            <a:ext cx="29158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CYBERBULLYING</a:t>
            </a:r>
            <a:endParaRPr lang="pt-PT" sz="2000" dirty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13"/>
          <p:cNvSpPr txBox="1"/>
          <p:nvPr/>
        </p:nvSpPr>
        <p:spPr bwMode="auto">
          <a:xfrm>
            <a:off x="5796136" y="195485"/>
            <a:ext cx="29158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STALKING</a:t>
            </a:r>
            <a:endParaRPr lang="pt-PT" sz="2000" dirty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Conexão reta 4"/>
          <p:cNvCxnSpPr/>
          <p:nvPr/>
        </p:nvCxnSpPr>
        <p:spPr bwMode="auto">
          <a:xfrm>
            <a:off x="4716016" y="339502"/>
            <a:ext cx="0" cy="3873625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0099A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" name="Grupo 10"/>
          <p:cNvGrpSpPr/>
          <p:nvPr/>
        </p:nvGrpSpPr>
        <p:grpSpPr>
          <a:xfrm>
            <a:off x="4860032" y="657149"/>
            <a:ext cx="3871464" cy="3533304"/>
            <a:chOff x="4860032" y="657149"/>
            <a:chExt cx="3871464" cy="3533304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1" r="-1"/>
            <a:stretch/>
          </p:blipFill>
          <p:spPr>
            <a:xfrm>
              <a:off x="4860032" y="657149"/>
              <a:ext cx="2304256" cy="2202889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068" y="2644818"/>
              <a:ext cx="1566428" cy="1545635"/>
            </a:xfrm>
            <a:prstGeom prst="rect">
              <a:avLst/>
            </a:prstGeom>
          </p:spPr>
        </p:pic>
      </p:grpSp>
      <p:grpSp>
        <p:nvGrpSpPr>
          <p:cNvPr id="10" name="Grupo 9"/>
          <p:cNvGrpSpPr/>
          <p:nvPr/>
        </p:nvGrpSpPr>
        <p:grpSpPr>
          <a:xfrm>
            <a:off x="354718" y="933942"/>
            <a:ext cx="4150804" cy="3256511"/>
            <a:chOff x="354718" y="933942"/>
            <a:chExt cx="4150804" cy="3256511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18" y="933942"/>
              <a:ext cx="2638425" cy="1733550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772" y="2647403"/>
              <a:ext cx="2952750" cy="1543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960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07704" y="1203598"/>
            <a:ext cx="68407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7938" eaLnBrk="1" hangingPunct="1">
              <a:lnSpc>
                <a:spcPct val="150000"/>
              </a:lnSpc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Forma </a:t>
            </a:r>
            <a:r>
              <a:rPr lang="pt-PT" sz="1600" b="0" dirty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de fraude </a:t>
            </a:r>
            <a:r>
              <a:rPr lang="pt-PT" sz="1600" b="0" i="1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online.</a:t>
            </a:r>
            <a:endParaRPr lang="pt-PT" sz="1600" b="0" i="1" dirty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  <a:p>
            <a:pPr marL="180975" indent="-7938" eaLnBrk="1" hangingPunct="1">
              <a:lnSpc>
                <a:spcPct val="150000"/>
              </a:lnSpc>
            </a:pPr>
            <a:r>
              <a:rPr lang="pt-PT" sz="1600" b="0" dirty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Por norma, chega por email que direciona para páginas WEB 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falsas.</a:t>
            </a:r>
            <a:endParaRPr lang="pt-PT" sz="1600" b="0" dirty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  <a:p>
            <a:pPr marL="180975" indent="-7938" eaLnBrk="1" hangingPunct="1">
              <a:lnSpc>
                <a:spcPct val="150000"/>
              </a:lnSpc>
            </a:pPr>
            <a:r>
              <a:rPr lang="pt-PT" sz="1600" b="0" u="sng" dirty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Tentativa de adquirir dados </a:t>
            </a:r>
            <a:r>
              <a:rPr lang="pt-PT" sz="1600" b="0" u="sng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pessoais 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(password</a:t>
            </a:r>
            <a:r>
              <a:rPr lang="pt-PT" sz="1600" b="0" dirty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pt-PT" sz="1600" b="0" dirty="0" err="1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nrs</a:t>
            </a:r>
            <a:r>
              <a:rPr lang="pt-PT" sz="1600" b="0" dirty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 cartão crédito, </a:t>
            </a:r>
            <a:r>
              <a:rPr lang="pt-PT" sz="1600" b="0" dirty="0" err="1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) através </a:t>
            </a:r>
            <a:r>
              <a:rPr lang="pt-PT" sz="1600" b="0" dirty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de páginas que imitam sites 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verdadeiros.</a:t>
            </a:r>
            <a:endParaRPr lang="pt-PT" sz="1600" b="0" dirty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275606"/>
            <a:ext cx="1440160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t-PT" sz="1600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PHISHING</a:t>
            </a:r>
          </a:p>
          <a:p>
            <a:pPr algn="ctr"/>
            <a:endParaRPr lang="pt-PT" sz="1600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PT" sz="1600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PT" sz="1600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PT" sz="1600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PT" sz="1600" dirty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79712" y="3147814"/>
            <a:ext cx="6912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7938" eaLnBrk="1" hangingPunct="1">
              <a:lnSpc>
                <a:spcPct val="150000"/>
              </a:lnSpc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Envio de emails não solicitados que são enviados para um grande </a:t>
            </a:r>
            <a:r>
              <a:rPr lang="pt-PT" sz="1600" b="0" dirty="0" err="1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nr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º de pessoas.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23528" y="735546"/>
            <a:ext cx="4032448" cy="32403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eaLnBrk="0" hangingPunct="0"/>
            <a:r>
              <a:rPr lang="pt-P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ESQUEMAS DE FRAUDE</a:t>
            </a:r>
            <a:endParaRPr lang="pt-PT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79512" y="267494"/>
            <a:ext cx="88204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Diga ao seu filho que na Internet também existem burlas</a:t>
            </a:r>
          </a:p>
          <a:p>
            <a:r>
              <a:rPr lang="pt-PT" sz="2000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 e esquemas maliciosos….</a:t>
            </a:r>
            <a:endParaRPr lang="pt-PT" sz="2000" dirty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3252921"/>
            <a:ext cx="144016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SPAM</a:t>
            </a:r>
          </a:p>
          <a:p>
            <a:pPr algn="ctr"/>
            <a:endParaRPr lang="pt-PT" sz="1600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PT" sz="1600" dirty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900" b="0" smtClean="0">
                <a:latin typeface="Arial" pitchFamily="34" charset="0"/>
                <a:cs typeface="Arial" pitchFamily="34" charset="0"/>
              </a:rPr>
              <a:pPr algn="ctr"/>
              <a:t>17</a:t>
            </a:fld>
            <a:endParaRPr lang="pt-PT" sz="9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 cstate="print"/>
          <a:srcRect b="65244"/>
          <a:stretch>
            <a:fillRect/>
          </a:stretch>
        </p:blipFill>
        <p:spPr bwMode="auto">
          <a:xfrm>
            <a:off x="0" y="0"/>
            <a:ext cx="4721121" cy="314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95486"/>
            <a:ext cx="2933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t="13727" b="20384"/>
          <a:stretch>
            <a:fillRect/>
          </a:stretch>
        </p:blipFill>
        <p:spPr bwMode="auto">
          <a:xfrm>
            <a:off x="4712692" y="2499742"/>
            <a:ext cx="443130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blog.ditatompel.crayoncreative.net/wp-content/uploads/2010/09/facebook_phishing.png"/>
          <p:cNvPicPr>
            <a:picLocks noChangeAspect="1" noChangeArrowheads="1"/>
          </p:cNvPicPr>
          <p:nvPr/>
        </p:nvPicPr>
        <p:blipFill>
          <a:blip r:embed="rId3" cstate="print"/>
          <a:srcRect l="11652" t="9282" r="18237" b="23898"/>
          <a:stretch>
            <a:fillRect/>
          </a:stretch>
        </p:blipFill>
        <p:spPr bwMode="auto">
          <a:xfrm>
            <a:off x="792335" y="411510"/>
            <a:ext cx="6457950" cy="403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\\Ptppicfs01.ptportugal.corppt.com\fundacaopt\DCEI\01.Educacao\01.Comunicar em Segurança\2012_2013\Screen Shot 2012-08-13 at 12.17.2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327" y="419007"/>
            <a:ext cx="7130844" cy="321266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 bwMode="auto">
          <a:xfrm>
            <a:off x="3960687" y="2957289"/>
            <a:ext cx="3456384" cy="216024"/>
          </a:xfrm>
          <a:prstGeom prst="roundRect">
            <a:avLst/>
          </a:prstGeom>
          <a:noFill/>
          <a:ln w="19050">
            <a:solidFill>
              <a:srgbClr val="C90062"/>
            </a:solidFill>
            <a:prstDash val="dash"/>
            <a:round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endParaRPr lang="pt-PT" b="0"/>
          </a:p>
        </p:txBody>
      </p:sp>
      <p:pic>
        <p:nvPicPr>
          <p:cNvPr id="6" name="Picture 2" descr="https://encrypted-tbn2.gstatic.com/images?q=tbn:ANd9GcQPuKlsUjRgz-8--FOrGJunoH7pBDoveVtttTNIpsSdrBzrB1imsw3zi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195612">
            <a:off x="208438" y="2594253"/>
            <a:ext cx="454586" cy="774826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 bwMode="auto">
          <a:xfrm>
            <a:off x="1512415" y="473013"/>
            <a:ext cx="1440160" cy="216024"/>
          </a:xfrm>
          <a:prstGeom prst="roundRect">
            <a:avLst/>
          </a:prstGeom>
          <a:noFill/>
          <a:ln w="19050">
            <a:solidFill>
              <a:srgbClr val="C90062"/>
            </a:solidFill>
            <a:prstDash val="dash"/>
            <a:round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endParaRPr lang="pt-PT" b="0"/>
          </a:p>
        </p:txBody>
      </p:sp>
      <p:pic>
        <p:nvPicPr>
          <p:cNvPr id="8" name="Picture 2" descr="https://encrypted-tbn2.gstatic.com/images?q=tbn:ANd9GcQPuKlsUjRgz-8--FOrGJunoH7pBDoveVtttTNIpsSdrBzrB1imsw3zi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195612">
            <a:off x="465722" y="383762"/>
            <a:ext cx="454586" cy="774826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 bwMode="auto">
          <a:xfrm>
            <a:off x="1080367" y="473013"/>
            <a:ext cx="3240360" cy="216024"/>
          </a:xfrm>
          <a:prstGeom prst="roundRect">
            <a:avLst/>
          </a:prstGeom>
          <a:noFill/>
          <a:ln w="19050">
            <a:solidFill>
              <a:srgbClr val="C90062"/>
            </a:solidFill>
            <a:prstDash val="dash"/>
            <a:round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endParaRPr lang="pt-PT" b="0"/>
          </a:p>
        </p:txBody>
      </p:sp>
      <p:sp>
        <p:nvSpPr>
          <p:cNvPr id="11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900" b="0" smtClean="0">
                <a:latin typeface="Arial" pitchFamily="34" charset="0"/>
                <a:cs typeface="Arial" pitchFamily="34" charset="0"/>
              </a:rPr>
              <a:pPr algn="ctr"/>
              <a:t>19</a:t>
            </a:fld>
            <a:endParaRPr lang="pt-PT" sz="9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1475656" y="339502"/>
            <a:ext cx="698477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ÍNDICE</a:t>
            </a:r>
          </a:p>
          <a:p>
            <a:pPr eaLnBrk="0" hangingPunct="0">
              <a:spcBef>
                <a:spcPct val="50000"/>
              </a:spcBef>
            </a:pPr>
            <a:endParaRPr lang="pt-PT" sz="2000" dirty="0" smtClean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marL="1354138" indent="-457200" eaLnBrk="0" hangingPunct="0">
              <a:spcBef>
                <a:spcPct val="50000"/>
              </a:spcBef>
              <a:buClr>
                <a:srgbClr val="0099AB"/>
              </a:buClr>
              <a:buFont typeface="+mj-lt"/>
              <a:buAutoNum type="arabicPeriod"/>
            </a:pPr>
            <a:r>
              <a:rPr lang="pt-PT" altLang="ja-JP" sz="2000" b="0" dirty="0" smtClean="0">
                <a:solidFill>
                  <a:srgbClr val="002E48"/>
                </a:solidFill>
                <a:latin typeface="Arial" charset="0"/>
                <a:hlinkClick r:id="rId3" action="ppaction://hlinksldjump"/>
              </a:rPr>
              <a:t>Password</a:t>
            </a:r>
            <a:endParaRPr lang="pt-PT" altLang="ja-JP" sz="2000" b="0" dirty="0" smtClean="0">
              <a:solidFill>
                <a:srgbClr val="002E48"/>
              </a:solidFill>
              <a:latin typeface="Arial" charset="0"/>
              <a:hlinkClick r:id="rId4" action="ppaction://hlinksldjump"/>
            </a:endParaRPr>
          </a:p>
          <a:p>
            <a:pPr marL="1354138" indent="-457200" eaLnBrk="0" hangingPunct="0">
              <a:spcBef>
                <a:spcPct val="50000"/>
              </a:spcBef>
              <a:buClr>
                <a:srgbClr val="0099AB"/>
              </a:buClr>
              <a:buFont typeface="+mj-lt"/>
              <a:buAutoNum type="arabicPeriod"/>
            </a:pPr>
            <a:r>
              <a:rPr lang="pt-PT" altLang="ja-JP" sz="2000" b="0" dirty="0" smtClean="0">
                <a:solidFill>
                  <a:srgbClr val="002E48"/>
                </a:solidFill>
                <a:latin typeface="Arial" charset="0"/>
                <a:hlinkClick r:id="rId5" action="ppaction://hlinksldjump"/>
              </a:rPr>
              <a:t>Privacidade na Internet</a:t>
            </a:r>
            <a:endParaRPr lang="pt-PT" altLang="ja-JP" sz="2000" b="0" dirty="0" smtClean="0">
              <a:solidFill>
                <a:srgbClr val="002E48"/>
              </a:solidFill>
              <a:latin typeface="Arial" charset="0"/>
              <a:hlinkClick r:id="rId4" action="ppaction://hlinksldjump"/>
            </a:endParaRPr>
          </a:p>
          <a:p>
            <a:pPr marL="1354138" indent="-457200" eaLnBrk="0" hangingPunct="0">
              <a:spcBef>
                <a:spcPct val="50000"/>
              </a:spcBef>
              <a:buClr>
                <a:srgbClr val="0099AB"/>
              </a:buClr>
              <a:buFont typeface="+mj-lt"/>
              <a:buAutoNum type="arabicPeriod"/>
            </a:pPr>
            <a:r>
              <a:rPr lang="pt-PT" altLang="ja-JP" sz="2000" b="0" dirty="0" err="1" smtClean="0">
                <a:solidFill>
                  <a:srgbClr val="002E48"/>
                </a:solidFill>
                <a:latin typeface="Arial" charset="0"/>
                <a:hlinkClick r:id="rId6" action="ppaction://hlinksldjump"/>
              </a:rPr>
              <a:t>Cyberbullying</a:t>
            </a:r>
            <a:endParaRPr lang="pt-PT" altLang="ja-JP" sz="2000" b="0" dirty="0" smtClean="0">
              <a:solidFill>
                <a:srgbClr val="002E48"/>
              </a:solidFill>
              <a:latin typeface="Arial" charset="0"/>
              <a:hlinkClick r:id="rId4" action="ppaction://hlinksldjump"/>
            </a:endParaRPr>
          </a:p>
          <a:p>
            <a:pPr marL="1354138" indent="-457200" eaLnBrk="0" hangingPunct="0">
              <a:spcBef>
                <a:spcPct val="50000"/>
              </a:spcBef>
              <a:buClr>
                <a:srgbClr val="0099AB"/>
              </a:buClr>
              <a:buFont typeface="+mj-lt"/>
              <a:buAutoNum type="arabicPeriod"/>
            </a:pPr>
            <a:r>
              <a:rPr lang="pt-PT" altLang="ja-JP" sz="2000" b="0" dirty="0" smtClean="0">
                <a:solidFill>
                  <a:srgbClr val="002E48"/>
                </a:solidFill>
                <a:latin typeface="Arial" charset="0"/>
                <a:hlinkClick r:id="rId7" action="ppaction://hlinksldjump"/>
              </a:rPr>
              <a:t>Esquemas de Fraude</a:t>
            </a:r>
            <a:endParaRPr lang="pt-PT" altLang="ja-JP" sz="2000" b="0" dirty="0" smtClean="0">
              <a:solidFill>
                <a:srgbClr val="002E48"/>
              </a:solidFill>
              <a:latin typeface="Arial" charset="0"/>
              <a:hlinkClick r:id="rId4" action="ppaction://hlinksldjump"/>
            </a:endParaRPr>
          </a:p>
          <a:p>
            <a:pPr marL="1354138" indent="-457200" eaLnBrk="0" hangingPunct="0">
              <a:spcBef>
                <a:spcPct val="50000"/>
              </a:spcBef>
              <a:buClr>
                <a:srgbClr val="0099AB"/>
              </a:buClr>
              <a:buFont typeface="+mj-lt"/>
              <a:buAutoNum type="arabicPeriod"/>
            </a:pPr>
            <a:r>
              <a:rPr lang="pt-PT" altLang="ja-JP" sz="2000" b="0" dirty="0" smtClean="0">
                <a:solidFill>
                  <a:srgbClr val="002E48"/>
                </a:solidFill>
                <a:latin typeface="Arial" charset="0"/>
                <a:hlinkClick r:id="rId8" action="ppaction://hlinksldjump"/>
              </a:rPr>
              <a:t>Segurança no telemóvel</a:t>
            </a:r>
            <a:endParaRPr lang="pt-PT" altLang="ja-JP" sz="2000" b="0" dirty="0" smtClean="0">
              <a:solidFill>
                <a:srgbClr val="002E48"/>
              </a:solidFill>
              <a:latin typeface="Arial" charset="0"/>
              <a:hlinkClick r:id="rId4" action="ppaction://hlinksldjump"/>
            </a:endParaRPr>
          </a:p>
          <a:p>
            <a:pPr marL="1354138" indent="-457200" eaLnBrk="0" hangingPunct="0">
              <a:spcBef>
                <a:spcPct val="50000"/>
              </a:spcBef>
              <a:buClr>
                <a:srgbClr val="0099AB"/>
              </a:buClr>
              <a:buFont typeface="+mj-lt"/>
              <a:buAutoNum type="arabicPeriod"/>
            </a:pPr>
            <a:r>
              <a:rPr lang="pt-PT" altLang="ja-JP" sz="2000" b="0" dirty="0" smtClean="0">
                <a:solidFill>
                  <a:srgbClr val="002E48"/>
                </a:solidFill>
                <a:latin typeface="Arial" charset="0"/>
                <a:hlinkClick r:id="rId9" action="ppaction://hlinksldjump"/>
              </a:rPr>
              <a:t>Controlo Parental</a:t>
            </a:r>
            <a:endParaRPr lang="pt-PT" altLang="ja-JP" sz="2000" b="0" dirty="0" smtClean="0">
              <a:solidFill>
                <a:srgbClr val="002E48"/>
              </a:solidFill>
              <a:latin typeface="Arial" charset="0"/>
              <a:hlinkClick r:id="rId4" action="ppaction://hlinksldjump"/>
            </a:endParaRPr>
          </a:p>
          <a:p>
            <a:pPr marL="1354138" indent="-457200" eaLnBrk="0" hangingPunct="0">
              <a:spcBef>
                <a:spcPct val="50000"/>
              </a:spcBef>
              <a:buClr>
                <a:srgbClr val="0099AB"/>
              </a:buClr>
              <a:buFont typeface="+mj-lt"/>
              <a:buAutoNum type="arabicPeriod"/>
            </a:pPr>
            <a:r>
              <a:rPr lang="pt-PT" altLang="ja-JP" sz="2000" b="0" dirty="0" smtClean="0">
                <a:solidFill>
                  <a:srgbClr val="002E48"/>
                </a:solidFill>
                <a:latin typeface="Arial" charset="0"/>
                <a:hlinkClick r:id="rId10" action="ppaction://hlinksldjump"/>
              </a:rPr>
              <a:t>Responsabilidade Criminal</a:t>
            </a:r>
            <a:endParaRPr lang="pt-PT" altLang="ja-JP" sz="2000" b="0" dirty="0" smtClean="0">
              <a:solidFill>
                <a:srgbClr val="002E48"/>
              </a:solidFill>
              <a:latin typeface="Arial" charset="0"/>
              <a:hlinkClick r:id="rId4" action="ppaction://hlinksldjump"/>
            </a:endParaRPr>
          </a:p>
        </p:txBody>
      </p:sp>
      <p:sp>
        <p:nvSpPr>
          <p:cNvPr id="3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900" b="0" smtClean="0">
                <a:latin typeface="Arial" pitchFamily="34" charset="0"/>
                <a:cs typeface="Arial" pitchFamily="34" charset="0"/>
              </a:rPr>
              <a:pPr algn="ctr"/>
              <a:t>2</a:t>
            </a:fld>
            <a:endParaRPr lang="pt-PT" sz="9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h3.ggpht.com/_2ux2ZSf-xWE/S3dDlju94sI/AAAAAAAAHgQ/EgRo6VO-_1Q/aviso_thumb%5B4%5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4001"/>
            <a:ext cx="6408712" cy="382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 bwMode="auto">
          <a:xfrm>
            <a:off x="1115616" y="2656259"/>
            <a:ext cx="864096" cy="162018"/>
          </a:xfrm>
          <a:prstGeom prst="roundRect">
            <a:avLst/>
          </a:prstGeom>
          <a:noFill/>
          <a:ln w="28575">
            <a:solidFill>
              <a:srgbClr val="C90062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endParaRPr lang="pt-PT" b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4283968" y="2656259"/>
            <a:ext cx="1224136" cy="162018"/>
          </a:xfrm>
          <a:prstGeom prst="roundRect">
            <a:avLst/>
          </a:prstGeom>
          <a:noFill/>
          <a:ln w="28575">
            <a:solidFill>
              <a:srgbClr val="C90062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endParaRPr lang="pt-PT" b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1187624" y="2980295"/>
            <a:ext cx="1224136" cy="162018"/>
          </a:xfrm>
          <a:prstGeom prst="roundRect">
            <a:avLst/>
          </a:prstGeom>
          <a:noFill/>
          <a:ln w="28575">
            <a:solidFill>
              <a:srgbClr val="C90062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endParaRPr lang="pt-PT" b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1115616" y="3304331"/>
            <a:ext cx="648072" cy="162018"/>
          </a:xfrm>
          <a:prstGeom prst="roundRect">
            <a:avLst/>
          </a:prstGeom>
          <a:noFill/>
          <a:ln w="28575">
            <a:solidFill>
              <a:srgbClr val="C90062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endParaRPr lang="pt-PT" b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1835696" y="3520355"/>
            <a:ext cx="504056" cy="162018"/>
          </a:xfrm>
          <a:prstGeom prst="roundRect">
            <a:avLst/>
          </a:prstGeom>
          <a:noFill/>
          <a:ln w="28575">
            <a:solidFill>
              <a:srgbClr val="C90062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endParaRPr lang="pt-PT" b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1979712" y="388007"/>
            <a:ext cx="4536504" cy="1890210"/>
          </a:xfrm>
          <a:prstGeom prst="roundRect">
            <a:avLst/>
          </a:prstGeom>
          <a:noFill/>
          <a:ln w="28575">
            <a:solidFill>
              <a:srgbClr val="0099AB"/>
            </a:solidFill>
            <a:prstDash val="solid"/>
            <a:round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endParaRPr lang="pt-PT" b="0"/>
          </a:p>
        </p:txBody>
      </p:sp>
      <p:sp>
        <p:nvSpPr>
          <p:cNvPr id="13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900" b="0" smtClean="0">
                <a:latin typeface="Arial" pitchFamily="34" charset="0"/>
                <a:cs typeface="Arial" pitchFamily="34" charset="0"/>
              </a:rPr>
              <a:pPr algn="ctr"/>
              <a:t>20</a:t>
            </a:fld>
            <a:endParaRPr lang="pt-PT" sz="9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31640" y="699542"/>
            <a:ext cx="66967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7938" algn="just">
              <a:lnSpc>
                <a:spcPct val="150000"/>
              </a:lnSpc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Computadores que estão comprometidos por códigos maliciosos, como </a:t>
            </a:r>
            <a:r>
              <a:rPr lang="pt-PT" sz="160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vírus e cavalos de </a:t>
            </a:r>
            <a:r>
              <a:rPr lang="pt-PT" sz="1600" dirty="0" err="1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tróia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. Estes códigos maliciosos permitem que </a:t>
            </a:r>
            <a:r>
              <a:rPr lang="pt-PT" sz="1600" b="0" i="1" dirty="0" err="1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spammers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 utilizem o computador para o envio de spam, sem o conhecimento do utilizador. Os spam </a:t>
            </a:r>
            <a:r>
              <a:rPr lang="pt-PT" sz="1600" b="0" i="1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zombies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 são muito explorados pelos </a:t>
            </a:r>
            <a:r>
              <a:rPr lang="pt-PT" sz="1600" b="0" i="1" dirty="0" err="1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spammers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, por proporcionar o anonimato que tanto os protege.</a:t>
            </a:r>
            <a:endParaRPr lang="pt-PT" sz="1600" b="0" dirty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03648" y="3252921"/>
            <a:ext cx="6984776" cy="78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7938" algn="just">
              <a:lnSpc>
                <a:spcPct val="150000"/>
              </a:lnSpc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Correntes – </a:t>
            </a:r>
            <a:r>
              <a:rPr lang="pt-PT" sz="1600" b="0" i="1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Envie para todos os amigos ; Não quebre a corrente….</a:t>
            </a:r>
          </a:p>
          <a:p>
            <a:pPr marL="93663" indent="-7938" algn="just">
              <a:lnSpc>
                <a:spcPct val="150000"/>
              </a:lnSpc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Publicidade anónima e/ou não solicitada.</a:t>
            </a:r>
            <a:endParaRPr lang="pt-PT" sz="1600" b="0" dirty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627534"/>
            <a:ext cx="1440160" cy="20621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SPAM ZOMBIES</a:t>
            </a:r>
          </a:p>
          <a:p>
            <a:pPr algn="ctr"/>
            <a:endParaRPr lang="pt-PT" sz="1600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PT" sz="1600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PT" sz="1600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PT" sz="1600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PT" sz="1600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PT" sz="1600" dirty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3150716"/>
            <a:ext cx="1440160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TIPO DE SPAM</a:t>
            </a:r>
          </a:p>
          <a:p>
            <a:pPr algn="ctr"/>
            <a:endParaRPr lang="pt-PT" sz="1600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PT" sz="1600" dirty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900" b="0" smtClean="0">
                <a:latin typeface="Arial" pitchFamily="34" charset="0"/>
                <a:cs typeface="Arial" pitchFamily="34" charset="0"/>
              </a:rPr>
              <a:pPr algn="ctr"/>
              <a:t>21</a:t>
            </a:fld>
            <a:endParaRPr lang="pt-PT" sz="9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 bwMode="auto">
          <a:xfrm>
            <a:off x="683568" y="1059582"/>
            <a:ext cx="77048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É um </a:t>
            </a:r>
            <a:r>
              <a:rPr lang="pt-PT" sz="1600" b="0" i="1" dirty="0" err="1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malware</a:t>
            </a:r>
            <a:r>
              <a:rPr lang="pt-PT" sz="1600" b="0" dirty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  (programa malicioso) que age tal como na história do Cavalo de </a:t>
            </a:r>
            <a:r>
              <a:rPr lang="pt-PT" sz="1600" b="0" dirty="0" err="1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Tróia</a:t>
            </a:r>
            <a:r>
              <a:rPr lang="pt-PT" sz="1600" b="0" dirty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entra </a:t>
            </a:r>
            <a:r>
              <a:rPr lang="pt-PT" sz="1600" b="0" dirty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no computador e 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cria </a:t>
            </a:r>
            <a:r>
              <a:rPr lang="pt-PT" sz="1600" b="0" dirty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uma porta para uma possível 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invasão</a:t>
            </a:r>
            <a:endParaRPr lang="pt-PT" sz="1600" b="0" dirty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72871"/>
            <a:ext cx="2419350" cy="18954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91921"/>
            <a:ext cx="2428875" cy="1876425"/>
          </a:xfrm>
          <a:prstGeom prst="rect">
            <a:avLst/>
          </a:prstGeom>
        </p:spPr>
      </p:pic>
      <p:sp>
        <p:nvSpPr>
          <p:cNvPr id="6" name="TextBox 7"/>
          <p:cNvSpPr txBox="1"/>
          <p:nvPr/>
        </p:nvSpPr>
        <p:spPr bwMode="auto">
          <a:xfrm>
            <a:off x="467544" y="380151"/>
            <a:ext cx="3995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Cavalo de </a:t>
            </a:r>
            <a:r>
              <a:rPr lang="pt-PT" sz="2000" dirty="0" err="1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Tróia</a:t>
            </a:r>
            <a:r>
              <a:rPr lang="pt-PT" sz="2000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pt-PT" sz="2000" dirty="0" err="1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Trojan</a:t>
            </a:r>
            <a:r>
              <a:rPr lang="pt-PT" sz="2000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Horse</a:t>
            </a:r>
            <a:r>
              <a:rPr lang="pt-PT" sz="2000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)</a:t>
            </a:r>
            <a:endParaRPr lang="pt-PT" sz="2000" dirty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4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5496" y="339502"/>
            <a:ext cx="82089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150000"/>
              </a:lnSpc>
              <a:buClr>
                <a:srgbClr val="0097AD"/>
              </a:buClr>
              <a:buFont typeface="Lucida Grande" pitchFamily="1" charset="0"/>
              <a:buAutoNum type="arabicPeriod"/>
            </a:pPr>
            <a:r>
              <a:rPr lang="pt-PT" sz="1600" b="0" dirty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Não 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carregar em </a:t>
            </a:r>
            <a:r>
              <a:rPr lang="pt-PT" sz="1600" b="0" i="1" dirty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links</a:t>
            </a:r>
            <a:r>
              <a:rPr lang="pt-PT" sz="1600" b="0" dirty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 dos 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e-mails </a:t>
            </a:r>
            <a:r>
              <a:rPr lang="pt-PT" sz="1600" b="0" dirty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ou </a:t>
            </a:r>
            <a:r>
              <a:rPr lang="pt-PT" sz="1600" b="0" i="1" dirty="0" err="1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facebook</a:t>
            </a:r>
            <a:r>
              <a:rPr lang="pt-PT" sz="1600" b="0" dirty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eaLnBrk="1" hangingPunct="1">
              <a:lnSpc>
                <a:spcPct val="150000"/>
              </a:lnSpc>
              <a:buClr>
                <a:srgbClr val="0097AD"/>
              </a:buClr>
              <a:buFont typeface="Lucida Grande" pitchFamily="1" charset="0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Escrever os endereços</a:t>
            </a:r>
            <a:r>
              <a:rPr lang="pt-PT" sz="1600" b="0" i="1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/links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 enviados por e-mail no </a:t>
            </a:r>
            <a:r>
              <a:rPr lang="pt-PT" sz="1600" b="0" i="1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browser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 – Não fazer cópia do endereço ou </a:t>
            </a:r>
            <a:r>
              <a:rPr lang="pt-PT" sz="1600" b="0" i="1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link 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PT" sz="1600" b="0" dirty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lnSpc>
                <a:spcPct val="150000"/>
              </a:lnSpc>
              <a:buClr>
                <a:srgbClr val="0097AD"/>
              </a:buClr>
              <a:buFont typeface="Lucida Grande" pitchFamily="1" charset="0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Suspeitar de e-mails de origem desconhecida.</a:t>
            </a:r>
          </a:p>
          <a:p>
            <a:pPr marL="457200" indent="-457200" eaLnBrk="1" hangingPunct="1">
              <a:lnSpc>
                <a:spcPct val="150000"/>
              </a:lnSpc>
              <a:buClr>
                <a:srgbClr val="0097AD"/>
              </a:buClr>
              <a:buFont typeface="Lucida Grande" pitchFamily="1" charset="0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Suspeitar de e-mails com assuntos sugestivos ou aliciantes.</a:t>
            </a:r>
          </a:p>
          <a:p>
            <a:pPr marL="457200" indent="-457200" eaLnBrk="1" hangingPunct="1">
              <a:lnSpc>
                <a:spcPct val="150000"/>
              </a:lnSpc>
              <a:buClr>
                <a:srgbClr val="0097AD"/>
              </a:buClr>
              <a:buFont typeface="Lucida Grande" pitchFamily="1" charset="0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Ter atenção a remetentes omissos.</a:t>
            </a:r>
          </a:p>
          <a:p>
            <a:pPr marL="457200" indent="-457200" eaLnBrk="1" hangingPunct="1">
              <a:lnSpc>
                <a:spcPct val="150000"/>
              </a:lnSpc>
              <a:buClr>
                <a:srgbClr val="0097AD"/>
              </a:buClr>
              <a:buFont typeface="Lucida Grande" pitchFamily="1" charset="0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Ter um filtro </a:t>
            </a:r>
            <a:r>
              <a:rPr lang="pt-PT" sz="1600" b="0" dirty="0" err="1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anti-spam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eaLnBrk="1" hangingPunct="1">
              <a:lnSpc>
                <a:spcPct val="150000"/>
              </a:lnSpc>
              <a:buClr>
                <a:srgbClr val="0097AD"/>
              </a:buClr>
              <a:buFont typeface="Lucida Grande" pitchFamily="1" charset="0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Ter atenção ao fornecer o endereço de e-mail em sites, redes sociais, </a:t>
            </a:r>
            <a:r>
              <a:rPr lang="pt-PT" sz="1600" b="0" dirty="0" err="1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 para evitar receber este tipo de mensagens.</a:t>
            </a:r>
          </a:p>
          <a:p>
            <a:pPr marL="457200" indent="-457200" eaLnBrk="1" hangingPunct="1">
              <a:lnSpc>
                <a:spcPct val="150000"/>
              </a:lnSpc>
              <a:buClr>
                <a:srgbClr val="0097AD"/>
              </a:buClr>
              <a:buFont typeface="Lucida Grande" pitchFamily="1" charset="0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Ter vários endereços de e-mail – Um para registo em redes sociais e outro para sites/serviços.</a:t>
            </a:r>
            <a:endParaRPr lang="pt-PT" sz="1600" b="0" dirty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lnSpc>
                <a:spcPct val="150000"/>
              </a:lnSpc>
              <a:buClr>
                <a:srgbClr val="0097AD"/>
              </a:buClr>
              <a:buFont typeface="Lucida Grande" pitchFamily="1" charset="0"/>
              <a:buAutoNum type="arabicPeriod"/>
            </a:pPr>
            <a:endParaRPr lang="pt-PT" sz="1600" b="0" dirty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0" y="0"/>
            <a:ext cx="88204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Ensine o seu filho a:</a:t>
            </a:r>
            <a:endParaRPr lang="pt-PT" sz="2000" dirty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900" b="0" smtClean="0">
                <a:latin typeface="Arial" pitchFamily="34" charset="0"/>
                <a:cs typeface="Arial" pitchFamily="34" charset="0"/>
              </a:rPr>
              <a:pPr algn="ctr"/>
              <a:t>23</a:t>
            </a:fld>
            <a:endParaRPr lang="pt-PT" sz="9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023320" y="411510"/>
            <a:ext cx="612068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Clr>
                <a:srgbClr val="0097AD"/>
              </a:buClr>
              <a:buFont typeface="+mj-lt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Colocar </a:t>
            </a:r>
            <a:r>
              <a:rPr lang="pt-PT" sz="1600" b="0" dirty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sempre um código para desbloquear o 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telemóvel/dispositivo</a:t>
            </a:r>
            <a:endParaRPr lang="pt-PT" sz="1600" b="0" dirty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97AD"/>
              </a:buClr>
              <a:buFont typeface="+mj-lt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Ter atenção à informação pessoal que coloca no telemóvel(fotos/agenda)</a:t>
            </a:r>
            <a:endParaRPr lang="pt-PT" sz="1600" b="0" dirty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97AD"/>
              </a:buClr>
              <a:buFont typeface="+mj-lt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Instalar aplicações(APPS) </a:t>
            </a:r>
            <a:r>
              <a:rPr lang="pt-PT" sz="1600" b="0" dirty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de fonte segura. 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Ter a noção que quase todas as APPS ficam com acesso aos contactos de telemóvel e fotografias.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0097AD"/>
              </a:buClr>
              <a:buFont typeface="+mj-lt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Ter atenção a fotografias pessoais tiradas com o telemóvel para não irem parar à Internet.</a:t>
            </a:r>
          </a:p>
          <a:p>
            <a:pPr marL="342900" indent="-342900">
              <a:lnSpc>
                <a:spcPct val="150000"/>
              </a:lnSpc>
              <a:buClr>
                <a:srgbClr val="0097AD"/>
              </a:buClr>
              <a:buFont typeface="+mj-lt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Ligar o GPS apenas quando necessário e sabendo que a sua localização vai ser partilhada, por exemplo nas fotos que tira.</a:t>
            </a:r>
            <a:endParaRPr lang="pt-PT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123478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Incentive o seu filho a:</a:t>
            </a:r>
            <a:endParaRPr lang="pt-PT" sz="1800" dirty="0">
              <a:solidFill>
                <a:srgbClr val="6E2585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9141" y="20109"/>
            <a:ext cx="3357482" cy="2868543"/>
            <a:chOff x="-9141" y="20109"/>
            <a:chExt cx="3357482" cy="2868543"/>
          </a:xfrm>
        </p:grpSpPr>
        <p:pic>
          <p:nvPicPr>
            <p:cNvPr id="11" name="Picture 2" descr="http://t2.gstatic.com/images?q=tbn:ANd9GcRBp9ILnxUIOxGzlw1hPqtlTMwkp4Hxht7sAg39XtjRlAqRsq3N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65" t="9746" r="18965" b="16187"/>
            <a:stretch>
              <a:fillRect/>
            </a:stretch>
          </p:blipFill>
          <p:spPr bwMode="auto">
            <a:xfrm>
              <a:off x="175688" y="20109"/>
              <a:ext cx="2987824" cy="2638203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 rot="21291695">
              <a:off x="-9141" y="518772"/>
              <a:ext cx="3357482" cy="236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3600" b="1" dirty="0" smtClean="0">
                  <a:solidFill>
                    <a:schemeClr val="accent5">
                      <a:lumMod val="75000"/>
                    </a:schemeClr>
                  </a:solidFill>
                  <a:latin typeface="Freestyle Script" pitchFamily="66" charset="0"/>
                  <a:cs typeface="Arial" pitchFamily="34" charset="0"/>
                </a:rPr>
                <a:t>LEMBRE-SE!</a:t>
              </a:r>
            </a:p>
            <a:p>
              <a:pPr algn="ctr"/>
              <a:r>
                <a:rPr lang="pt-PT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TELEMÓVEL</a:t>
              </a:r>
            </a:p>
            <a:p>
              <a:pPr algn="ctr"/>
              <a:r>
                <a:rPr lang="pt-PT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=</a:t>
              </a:r>
            </a:p>
            <a:p>
              <a:pPr algn="ctr"/>
              <a:r>
                <a:rPr lang="pt-PT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COMPUTADOR</a:t>
              </a:r>
              <a:endParaRPr lang="pt-PT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endParaRPr>
            </a:p>
            <a:p>
              <a:pPr algn="ctr"/>
              <a:endParaRPr lang="pt-PT" sz="4000" dirty="0">
                <a:solidFill>
                  <a:schemeClr val="accent5">
                    <a:lumMod val="75000"/>
                  </a:schemeClr>
                </a:solidFill>
                <a:latin typeface="Freestyle Script" pitchFamily="66" charset="0"/>
                <a:cs typeface="Arial" pitchFamily="34" charset="0"/>
              </a:endParaRPr>
            </a:p>
          </p:txBody>
        </p:sp>
      </p:grpSp>
      <p:sp>
        <p:nvSpPr>
          <p:cNvPr id="8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900" b="0" smtClean="0">
                <a:latin typeface="Arial" pitchFamily="34" charset="0"/>
                <a:cs typeface="Arial" pitchFamily="34" charset="0"/>
              </a:rPr>
              <a:pPr algn="ctr"/>
              <a:t>24</a:t>
            </a:fld>
            <a:endParaRPr lang="pt-PT" sz="900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521296" y="2802449"/>
            <a:ext cx="2484276" cy="1512502"/>
            <a:chOff x="521296" y="2802449"/>
            <a:chExt cx="2484276" cy="1512502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76"/>
            <a:stretch/>
          </p:blipFill>
          <p:spPr>
            <a:xfrm>
              <a:off x="521296" y="2802449"/>
              <a:ext cx="1872208" cy="1311539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572" y="3552951"/>
              <a:ext cx="762000" cy="762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9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7504" y="-20538"/>
            <a:ext cx="6280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APPS …Serão Seguras? </a:t>
            </a:r>
            <a:endParaRPr lang="pt-PT" sz="4000" b="1" dirty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3600651" y="1029658"/>
          <a:ext cx="5291829" cy="3054260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40000"/>
                <a:gridCol w="755829"/>
                <a:gridCol w="1620000"/>
                <a:gridCol w="2376000"/>
              </a:tblGrid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pt-PT" sz="9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Top 10</a:t>
                      </a:r>
                      <a:endParaRPr lang="pt-PT" sz="9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App</a:t>
                      </a:r>
                      <a:endParaRPr lang="pt-PT" sz="9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Como atua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71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Talking</a:t>
                      </a:r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Tom </a:t>
                      </a:r>
                      <a:r>
                        <a:rPr lang="pt-PT" sz="900" b="0" i="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Cat</a:t>
                      </a:r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Free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Envia o número do </a:t>
                      </a:r>
                      <a:r>
                        <a:rPr lang="pt-PT" sz="9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telemóvel </a:t>
                      </a:r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 o do dispositivo para terceiros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71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Guitar</a:t>
                      </a:r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: Solo Lite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Captura o número do </a:t>
                      </a:r>
                      <a:r>
                        <a:rPr lang="pt-PT" sz="9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telemóvel, </a:t>
                      </a:r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envia anúncios irritantes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71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Brightest</a:t>
                      </a:r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PT" sz="900" b="0" i="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Flashlight</a:t>
                      </a:r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Free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Modifica a página inicial do browser e os favoritos, cria atalhos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71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Talking Ben the Dog Free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Envia o número do </a:t>
                      </a:r>
                      <a:r>
                        <a:rPr lang="pt-PT" sz="9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telemóvel </a:t>
                      </a:r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 o do dispositivo para terceiros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71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Pierre, O Papagaio Falante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Envia o número do </a:t>
                      </a:r>
                      <a:r>
                        <a:rPr lang="pt-PT" sz="9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telemóvel </a:t>
                      </a:r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 o do dispositivo para terceiros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71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Talking Santa Free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Envia o número do </a:t>
                      </a:r>
                      <a:r>
                        <a:rPr lang="pt-PT" sz="9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telemóvel </a:t>
                      </a:r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 o do dispositivo para terceiros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71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Talking Tom Cat 2 Free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Envia o número do </a:t>
                      </a:r>
                      <a:r>
                        <a:rPr lang="pt-PT" sz="9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telemóvel </a:t>
                      </a:r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 o do dispositivo para terceiros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71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101 jogos em 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Captura o número do </a:t>
                      </a:r>
                      <a:r>
                        <a:rPr lang="pt-PT" sz="9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telemóvel, </a:t>
                      </a:r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envia anúncios irritantes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71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Anoitecer Wallpaper Live Free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Captura o número do </a:t>
                      </a:r>
                      <a:r>
                        <a:rPr lang="pt-PT" sz="9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telemóvel, </a:t>
                      </a:r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envia anúncios irritantes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71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Slot</a:t>
                      </a:r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pt-PT" sz="900" b="0" i="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Machine</a:t>
                      </a:r>
                      <a:endParaRPr lang="pt-PT" sz="9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Modifica a página inicial do browser e os favoritos, cria atalhos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23"/>
          <p:cNvGrpSpPr/>
          <p:nvPr/>
        </p:nvGrpSpPr>
        <p:grpSpPr>
          <a:xfrm>
            <a:off x="4283590" y="1203954"/>
            <a:ext cx="333375" cy="2860200"/>
            <a:chOff x="3995936" y="2581275"/>
            <a:chExt cx="333375" cy="3813600"/>
          </a:xfrm>
        </p:grpSpPr>
        <p:pic>
          <p:nvPicPr>
            <p:cNvPr id="12" name="Picture 11" descr="10mais_talkingto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6" y="2581275"/>
              <a:ext cx="333375" cy="333375"/>
            </a:xfrm>
            <a:prstGeom prst="rect">
              <a:avLst/>
            </a:prstGeom>
            <a:noFill/>
          </p:spPr>
        </p:pic>
        <p:pic>
          <p:nvPicPr>
            <p:cNvPr id="13" name="Picture 12" descr="10mais_guitar_sol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95936" y="2967967"/>
              <a:ext cx="333375" cy="333375"/>
            </a:xfrm>
            <a:prstGeom prst="rect">
              <a:avLst/>
            </a:prstGeom>
            <a:noFill/>
          </p:spPr>
        </p:pic>
        <p:pic>
          <p:nvPicPr>
            <p:cNvPr id="14" name="Picture 13" descr="10mais_Brightest_Flashlight_Fre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95936" y="3354659"/>
              <a:ext cx="333375" cy="333375"/>
            </a:xfrm>
            <a:prstGeom prst="rect">
              <a:avLst/>
            </a:prstGeom>
            <a:noFill/>
          </p:spPr>
        </p:pic>
        <p:pic>
          <p:nvPicPr>
            <p:cNvPr id="15" name="Picture 14" descr="10mais_Talking_Ben_the_Dog_Fre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95936" y="3741351"/>
              <a:ext cx="333375" cy="333375"/>
            </a:xfrm>
            <a:prstGeom prst="rect">
              <a:avLst/>
            </a:prstGeom>
            <a:noFill/>
          </p:spPr>
        </p:pic>
        <p:pic>
          <p:nvPicPr>
            <p:cNvPr id="16" name="Picture 15" descr="10mais_Pierre_Papagaio_Falant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95936" y="4128043"/>
              <a:ext cx="333375" cy="333375"/>
            </a:xfrm>
            <a:prstGeom prst="rect">
              <a:avLst/>
            </a:prstGeom>
            <a:noFill/>
          </p:spPr>
        </p:pic>
        <p:pic>
          <p:nvPicPr>
            <p:cNvPr id="17" name="Picture 16" descr="10mais_talking_santa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95936" y="4514735"/>
              <a:ext cx="333375" cy="333375"/>
            </a:xfrm>
            <a:prstGeom prst="rect">
              <a:avLst/>
            </a:prstGeom>
            <a:noFill/>
          </p:spPr>
        </p:pic>
        <p:pic>
          <p:nvPicPr>
            <p:cNvPr id="18" name="Picture 17" descr="10mais_Talking_Tom_Cat_2_Fre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95936" y="4901427"/>
              <a:ext cx="333375" cy="333375"/>
            </a:xfrm>
            <a:prstGeom prst="rect">
              <a:avLst/>
            </a:prstGeom>
            <a:noFill/>
          </p:spPr>
        </p:pic>
        <p:pic>
          <p:nvPicPr>
            <p:cNvPr id="19" name="Picture 18" descr="10mais_101_jogos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95936" y="5288119"/>
              <a:ext cx="333375" cy="333375"/>
            </a:xfrm>
            <a:prstGeom prst="rect">
              <a:avLst/>
            </a:prstGeom>
            <a:noFill/>
          </p:spPr>
        </p:pic>
        <p:pic>
          <p:nvPicPr>
            <p:cNvPr id="20" name="Picture 19" descr="10mais_anoitecer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95936" y="5674811"/>
              <a:ext cx="333375" cy="333375"/>
            </a:xfrm>
            <a:prstGeom prst="rect">
              <a:avLst/>
            </a:prstGeom>
            <a:noFill/>
          </p:spPr>
        </p:pic>
        <p:pic>
          <p:nvPicPr>
            <p:cNvPr id="21" name="Picture 20" descr="10mais_slot_machine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995936" y="6061500"/>
              <a:ext cx="333375" cy="333375"/>
            </a:xfrm>
            <a:prstGeom prst="rect">
              <a:avLst/>
            </a:prstGeom>
            <a:noFill/>
          </p:spPr>
        </p:pic>
      </p:grpSp>
      <p:sp>
        <p:nvSpPr>
          <p:cNvPr id="26" name="Rectangle 25"/>
          <p:cNvSpPr/>
          <p:nvPr/>
        </p:nvSpPr>
        <p:spPr>
          <a:xfrm>
            <a:off x="179512" y="422793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000" dirty="0" smtClean="0">
                <a:solidFill>
                  <a:srgbClr val="002060"/>
                </a:solidFill>
                <a:latin typeface="Calibri" pitchFamily="34" charset="0"/>
              </a:rPr>
              <a:t>http://www.ijailbreak.com/android/trustgo-halloween-spotlight-infographic/</a:t>
            </a:r>
            <a:endParaRPr lang="pt-PT" sz="10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9512" y="1509632"/>
            <a:ext cx="2843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b="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acordo com um estudo realizado em 2012 pela  </a:t>
            </a:r>
            <a:r>
              <a:rPr lang="pt-PT" sz="1600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TrustGo</a:t>
            </a:r>
            <a:r>
              <a:rPr lang="pt-PT" sz="1600" b="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pelo menos </a:t>
            </a:r>
            <a:r>
              <a:rPr lang="pt-PT" sz="16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pt-PT" sz="1600" b="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das 500 melhores APPS do </a:t>
            </a:r>
            <a:r>
              <a:rPr lang="pt-PT" sz="1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Google Play </a:t>
            </a:r>
            <a:r>
              <a:rPr lang="pt-PT" sz="1600" b="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são aplicativos de "alto risco".</a:t>
            </a:r>
            <a:endParaRPr lang="pt-PT" sz="1600" b="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900" b="0" smtClean="0">
                <a:latin typeface="Arial" pitchFamily="34" charset="0"/>
                <a:cs typeface="Arial" pitchFamily="34" charset="0"/>
              </a:rPr>
              <a:pPr algn="ctr"/>
              <a:t>25</a:t>
            </a:fld>
            <a:endParaRPr lang="pt-PT" sz="9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4033976"/>
            <a:ext cx="75243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hlinkClick r:id="rId3"/>
              </a:rPr>
              <a:t>https://www.dataprotection.ie/docs/10-09-14-Global-Privacy-Sweep-raises-concerns-about-mobile-apps/1456.htm</a:t>
            </a:r>
            <a:endParaRPr lang="pt-PT" sz="10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pt-PT" sz="1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hlinkClick r:id="rId4"/>
              </a:rPr>
              <a:t>http://www.statista.com/chart/2710/app-privacy/</a:t>
            </a:r>
            <a:endParaRPr lang="pt-PT" sz="10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endParaRPr lang="pt-PT" sz="10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3528" y="843558"/>
            <a:ext cx="19442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Estudo de 2014 da </a:t>
            </a:r>
          </a:p>
          <a:p>
            <a:pPr algn="ctr"/>
            <a:r>
              <a:rPr lang="pt-PT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Global </a:t>
            </a:r>
            <a:r>
              <a:rPr lang="pt-PT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Privacy</a:t>
            </a:r>
            <a:r>
              <a:rPr lang="pt-PT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t-PT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Enforcement</a:t>
            </a:r>
            <a:r>
              <a:rPr lang="pt-PT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Network</a:t>
            </a:r>
            <a:endParaRPr lang="pt-PT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2612244" y="267494"/>
            <a:ext cx="6352244" cy="3744416"/>
            <a:chOff x="2699792" y="1722294"/>
            <a:chExt cx="6120000" cy="4361248"/>
          </a:xfrm>
        </p:grpSpPr>
        <p:pic>
          <p:nvPicPr>
            <p:cNvPr id="58370" name="Picture 2" descr="http://pplware.sapo.pt/wp-content/uploads/2014/09/aplicações_dados_utilizado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9792" y="1723042"/>
              <a:ext cx="6120000" cy="436050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2854925" y="1722294"/>
              <a:ext cx="5796000" cy="4349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PT" sz="16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75% das aplicações móveis recolhem dados do utilizador </a:t>
              </a:r>
              <a:endParaRPr lang="pt-PT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900" b="0" smtClean="0">
                <a:latin typeface="Arial" pitchFamily="34" charset="0"/>
                <a:cs typeface="Arial" pitchFamily="34" charset="0"/>
              </a:rPr>
              <a:pPr algn="ctr"/>
              <a:t>26</a:t>
            </a:fld>
            <a:endParaRPr lang="pt-PT" sz="9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989804"/>
            <a:ext cx="2592287" cy="323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89804"/>
            <a:ext cx="2592288" cy="322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s://encrypted-tbn2.gstatic.com/images?q=tbn:ANd9GcSp84fq8bkGqsSrVzwgHegfTXhi2hyx2-eW87nNt_x2CYi6E5G1tK4g5Tw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7442" t="2703" r="5728" b="2703"/>
          <a:stretch>
            <a:fillRect/>
          </a:stretch>
        </p:blipFill>
        <p:spPr bwMode="auto">
          <a:xfrm>
            <a:off x="1475656" y="1745887"/>
            <a:ext cx="2376264" cy="178219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835697" y="123478"/>
            <a:ext cx="5505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2 APPS …SERÃO IGUAIS? </a:t>
            </a:r>
            <a:endParaRPr lang="pt-PT" sz="3200" b="1" dirty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900" b="0" smtClean="0">
                <a:latin typeface="Arial" pitchFamily="34" charset="0"/>
                <a:cs typeface="Arial" pitchFamily="34" charset="0"/>
              </a:rPr>
              <a:pPr algn="ctr"/>
              <a:t>27</a:t>
            </a:fld>
            <a:endParaRPr lang="pt-PT" sz="9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467544" y="1118230"/>
            <a:ext cx="828092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97AD"/>
              </a:buClr>
              <a:buFont typeface="Wingdings" pitchFamily="2" charset="2"/>
              <a:buChar char="ü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Instalar software que bloqueie e filtre conteúdos impróprios para crianças.</a:t>
            </a:r>
          </a:p>
          <a:p>
            <a:pPr marL="342900" indent="-342900">
              <a:lnSpc>
                <a:spcPct val="150000"/>
              </a:lnSpc>
              <a:buClr>
                <a:srgbClr val="0097AD"/>
              </a:buClr>
              <a:buFont typeface="Wingdings" pitchFamily="2" charset="2"/>
              <a:buChar char="ü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Acompanhar </a:t>
            </a:r>
            <a:r>
              <a:rPr lang="pt-PT" sz="1600" b="0" dirty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o histórico dos sites 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visualizados.</a:t>
            </a:r>
            <a:endParaRPr lang="pt-PT" sz="1600" b="0" dirty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97AD"/>
              </a:buClr>
              <a:buFont typeface="Wingdings" pitchFamily="2" charset="2"/>
              <a:buChar char="ü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Identificar </a:t>
            </a:r>
            <a:r>
              <a:rPr lang="pt-PT" sz="1600" b="0" dirty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tempos de 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utilização – ex: </a:t>
            </a:r>
            <a:r>
              <a:rPr lang="pt-PT" sz="1600" b="0" dirty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1 hora por 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dia.</a:t>
            </a:r>
          </a:p>
          <a:p>
            <a:pPr marL="342900" indent="-342900">
              <a:lnSpc>
                <a:spcPct val="150000"/>
              </a:lnSpc>
              <a:buClr>
                <a:srgbClr val="0097AD"/>
              </a:buClr>
              <a:buFont typeface="Wingdings" pitchFamily="2" charset="2"/>
              <a:buChar char="ü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Ter perfil de administrador.</a:t>
            </a:r>
          </a:p>
          <a:p>
            <a:pPr marL="342900" indent="-342900">
              <a:lnSpc>
                <a:spcPct val="150000"/>
              </a:lnSpc>
              <a:buClr>
                <a:srgbClr val="0097AD"/>
              </a:buClr>
              <a:buFont typeface="Wingdings" pitchFamily="2" charset="2"/>
              <a:buChar char="ü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Não instalar programas.</a:t>
            </a:r>
          </a:p>
          <a:p>
            <a:pPr marL="342900" indent="-342900">
              <a:lnSpc>
                <a:spcPct val="150000"/>
              </a:lnSpc>
              <a:buClr>
                <a:srgbClr val="0097AD"/>
              </a:buClr>
              <a:buFont typeface="Wingdings" pitchFamily="2" charset="2"/>
              <a:buChar char="ü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Proteger a rede sem fios com passwords fortes e seguras.</a:t>
            </a:r>
          </a:p>
          <a:p>
            <a:pPr marL="342900" indent="-342900">
              <a:lnSpc>
                <a:spcPct val="150000"/>
              </a:lnSpc>
              <a:buClr>
                <a:srgbClr val="0097AD"/>
              </a:buClr>
              <a:buFont typeface="Wingdings" pitchFamily="2" charset="2"/>
              <a:buChar char="ü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Ter o computador num espaço público (ex: sala de estar).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7" y="411510"/>
            <a:ext cx="22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LEMBRE-SE</a:t>
            </a:r>
            <a:r>
              <a:rPr lang="pt-PT" sz="2000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pt-PT" sz="2000" dirty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900" b="0" smtClean="0">
                <a:latin typeface="Arial" pitchFamily="34" charset="0"/>
                <a:cs typeface="Arial" pitchFamily="34" charset="0"/>
              </a:rPr>
              <a:pPr algn="ctr"/>
              <a:t>28</a:t>
            </a:fld>
            <a:endParaRPr lang="pt-PT" sz="9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257"/>
            <a:ext cx="7200800" cy="4366527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87774"/>
            <a:ext cx="1606032" cy="150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9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23478"/>
            <a:ext cx="1440160" cy="304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83518"/>
            <a:ext cx="189141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003798"/>
            <a:ext cx="3096344" cy="147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3257669"/>
            <a:ext cx="1728192" cy="183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1923678"/>
            <a:ext cx="2379141" cy="241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555526"/>
            <a:ext cx="2267744" cy="105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1300733"/>
            <a:ext cx="14478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275856" y="4731990"/>
            <a:ext cx="591059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050" b="1" dirty="0" smtClean="0"/>
              <a:t>Fonte:</a:t>
            </a:r>
            <a:r>
              <a:rPr lang="pt-PT" sz="1100" b="1" dirty="0" smtClean="0"/>
              <a:t> </a:t>
            </a:r>
            <a:r>
              <a:rPr lang="pt-PT" sz="1050" dirty="0" smtClean="0"/>
              <a:t>Observatório Europeu do Jornalismo .Estudo feito em parceria com a Universidade Autónoma</a:t>
            </a:r>
          </a:p>
          <a:p>
            <a:r>
              <a:rPr lang="pt-PT" sz="1050" dirty="0" smtClean="0"/>
              <a:t> de Lisboa e Porto , Junho 2015</a:t>
            </a:r>
          </a:p>
          <a:p>
            <a:endParaRPr lang="pt-PT" sz="1100" dirty="0" smtClean="0"/>
          </a:p>
        </p:txBody>
      </p:sp>
      <p:sp>
        <p:nvSpPr>
          <p:cNvPr id="10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900" b="0" smtClean="0">
                <a:latin typeface="Arial" pitchFamily="34" charset="0"/>
                <a:cs typeface="Arial" pitchFamily="34" charset="0"/>
              </a:rPr>
              <a:pPr algn="ctr"/>
              <a:t>3</a:t>
            </a:fld>
            <a:endParaRPr lang="pt-PT" sz="9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323528" y="411510"/>
            <a:ext cx="19862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u="sng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SABIA QUE:</a:t>
            </a:r>
            <a:endParaRPr lang="pt-PT" u="sng" dirty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95536" y="987574"/>
            <a:ext cx="78486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97AD"/>
              </a:buClr>
              <a:buFont typeface="Arial" pitchFamily="34" charset="0"/>
              <a:buChar char="•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Os menores podem ser responsabilizados pelas atitudes “</a:t>
            </a:r>
            <a:r>
              <a:rPr lang="pt-PT" sz="1600" b="0" i="1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online”.</a:t>
            </a:r>
            <a:endParaRPr lang="pt-PT" sz="1600" b="0" dirty="0" smtClean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97AD"/>
              </a:buClr>
              <a:buFont typeface="Arial" pitchFamily="34" charset="0"/>
              <a:buChar char="•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Crianças até 16 anos – Existem consequências  (Ex.: centros educativos). </a:t>
            </a:r>
          </a:p>
          <a:p>
            <a:pPr marL="342900" indent="-342900">
              <a:lnSpc>
                <a:spcPct val="150000"/>
              </a:lnSpc>
              <a:buClr>
                <a:srgbClr val="0097AD"/>
              </a:buClr>
              <a:buFont typeface="Arial" pitchFamily="34" charset="0"/>
              <a:buChar char="•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16 anos - Responsabilidade  Criminal.</a:t>
            </a:r>
            <a:endParaRPr lang="pt-PT" sz="12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288097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CYBERBULLYING</a:t>
            </a:r>
            <a:endParaRPr lang="pt-PT" sz="1400" dirty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2843809" y="2625756"/>
            <a:ext cx="622657" cy="810090"/>
          </a:xfrm>
          <a:prstGeom prst="rightBrace">
            <a:avLst>
              <a:gd name="adj1" fmla="val 8333"/>
              <a:gd name="adj2" fmla="val 48656"/>
            </a:avLst>
          </a:prstGeom>
          <a:ln>
            <a:solidFill>
              <a:srgbClr val="0099AB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sz="1600" b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7864" y="2355726"/>
            <a:ext cx="1927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COAÇÃO </a:t>
            </a:r>
          </a:p>
          <a:p>
            <a:pPr algn="ctr"/>
            <a:r>
              <a:rPr lang="pt-PT" sz="140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                                                          AMEAÇAS</a:t>
            </a:r>
          </a:p>
          <a:p>
            <a:pPr algn="ctr"/>
            <a:r>
              <a:rPr lang="pt-PT" sz="140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                                                         DIFAMAÇÃO </a:t>
            </a:r>
          </a:p>
          <a:p>
            <a:pPr algn="ctr"/>
            <a:r>
              <a:rPr lang="pt-PT" sz="140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                                             VIOLAÇÃO DE PRIVACIDADE</a:t>
            </a:r>
          </a:p>
        </p:txBody>
      </p:sp>
      <p:sp>
        <p:nvSpPr>
          <p:cNvPr id="16" name="Right Brace 15"/>
          <p:cNvSpPr/>
          <p:nvPr/>
        </p:nvSpPr>
        <p:spPr>
          <a:xfrm>
            <a:off x="5508105" y="2355726"/>
            <a:ext cx="622657" cy="1728192"/>
          </a:xfrm>
          <a:prstGeom prst="rightBrace">
            <a:avLst/>
          </a:prstGeom>
          <a:ln>
            <a:solidFill>
              <a:srgbClr val="0099AB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sz="1600" b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611560" y="2589752"/>
            <a:ext cx="21602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pt-PT" sz="1200" b="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pt-PT" sz="1200" b="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pt-PT" sz="120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                                                           </a:t>
            </a:r>
            <a:endParaRPr lang="pt-PT" sz="1200" b="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pt-PT" sz="1200" b="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pt-PT" sz="12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56176" y="2773836"/>
            <a:ext cx="2287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Prova é essencial</a:t>
            </a:r>
          </a:p>
          <a:p>
            <a:pPr algn="ctr"/>
            <a:endParaRPr lang="pt-PT" sz="1400" dirty="0" smtClean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PT" sz="140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Tem que existir queixa</a:t>
            </a:r>
            <a:endParaRPr lang="pt-PT" sz="1400" dirty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900" b="0" smtClean="0">
                <a:latin typeface="Arial" pitchFamily="34" charset="0"/>
                <a:cs typeface="Arial" pitchFamily="34" charset="0"/>
              </a:rPr>
              <a:pPr algn="ctr"/>
              <a:t>30</a:t>
            </a:fld>
            <a:endParaRPr lang="pt-PT" sz="9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51520" y="339502"/>
            <a:ext cx="7560840" cy="868323"/>
          </a:xfrm>
          <a:prstGeom prst="roundRect">
            <a:avLst/>
          </a:prstGeom>
          <a:solidFill>
            <a:srgbClr val="3BC2D7"/>
          </a:solidFill>
          <a:ln w="57150">
            <a:solidFill>
              <a:srgbClr val="3BC2D7"/>
            </a:solidFill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PT" sz="1800" u="sng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ENSINE O SEU FILHO A TER COMPORTAMENTOS SEGUROS</a:t>
            </a:r>
          </a:p>
          <a:p>
            <a:pPr algn="ctr" eaLnBrk="0" hangingPunct="0">
              <a:spcBef>
                <a:spcPct val="50000"/>
              </a:spcBef>
            </a:pPr>
            <a:r>
              <a:rPr lang="pt-PT" sz="1800" u="sng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lang="pt-PT" sz="1600" u="sng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PARA SER UM CIDADÃO CONSCIENTE , RESPONSÁVEL  E  AUTÓNOMO </a:t>
            </a:r>
            <a:endParaRPr lang="pt-PT" sz="1600" u="sng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79512" y="1491630"/>
            <a:ext cx="833593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9AB"/>
              </a:buClr>
              <a:buFont typeface="Wingdings" pitchFamily="2" charset="2"/>
              <a:buChar char="ü"/>
            </a:pPr>
            <a:r>
              <a:rPr lang="pt-PT" b="0" dirty="0" smtClean="0">
                <a:solidFill>
                  <a:srgbClr val="4C4C4E"/>
                </a:solidFill>
                <a:latin typeface="Arial"/>
                <a:cs typeface="Arial"/>
              </a:rPr>
              <a:t>  A tecnologia pode ser um elo de ligação com o seu filho.</a:t>
            </a:r>
          </a:p>
          <a:p>
            <a:pPr eaLnBrk="0" hangingPunct="0">
              <a:spcBef>
                <a:spcPct val="50000"/>
              </a:spcBef>
              <a:buClr>
                <a:srgbClr val="0099AB"/>
              </a:buClr>
              <a:buFont typeface="Wingdings" pitchFamily="2" charset="2"/>
              <a:buChar char="ü"/>
            </a:pPr>
            <a:r>
              <a:rPr lang="pt-PT" b="0" dirty="0" smtClean="0">
                <a:solidFill>
                  <a:srgbClr val="4C4C4E"/>
                </a:solidFill>
                <a:latin typeface="Arial"/>
                <a:cs typeface="Arial"/>
              </a:rPr>
              <a:t>  Acompanhe o seu filho na utilização da Internet.</a:t>
            </a:r>
          </a:p>
          <a:p>
            <a:pPr eaLnBrk="0" hangingPunct="0">
              <a:spcBef>
                <a:spcPct val="50000"/>
              </a:spcBef>
              <a:buClr>
                <a:srgbClr val="0099AB"/>
              </a:buClr>
              <a:buFont typeface="Wingdings" pitchFamily="2" charset="2"/>
              <a:buChar char="ü"/>
            </a:pPr>
            <a:r>
              <a:rPr lang="pt-PT" b="0" dirty="0" smtClean="0">
                <a:solidFill>
                  <a:srgbClr val="4C4C4E"/>
                </a:solidFill>
                <a:latin typeface="Arial"/>
                <a:cs typeface="Arial"/>
              </a:rPr>
              <a:t>  Participe nas suas atividades.</a:t>
            </a:r>
          </a:p>
          <a:p>
            <a:pPr eaLnBrk="0" hangingPunct="0">
              <a:spcBef>
                <a:spcPct val="50000"/>
              </a:spcBef>
              <a:buClr>
                <a:srgbClr val="0099AB"/>
              </a:buClr>
              <a:buFont typeface="Wingdings" pitchFamily="2" charset="2"/>
              <a:buChar char="ü"/>
            </a:pPr>
            <a:r>
              <a:rPr lang="pt-PT" b="0" dirty="0" smtClean="0">
                <a:solidFill>
                  <a:srgbClr val="4C4C4E"/>
                </a:solidFill>
                <a:latin typeface="Arial"/>
                <a:cs typeface="Arial"/>
              </a:rPr>
              <a:t>  Converse com ele sobre  as regras de segurança online.</a:t>
            </a:r>
            <a:endParaRPr lang="pt-PT" b="0" dirty="0">
              <a:solidFill>
                <a:srgbClr val="4C4C4E"/>
              </a:solidFill>
              <a:latin typeface="Arial"/>
              <a:cs typeface="Arial"/>
            </a:endParaRPr>
          </a:p>
        </p:txBody>
      </p:sp>
      <p:sp>
        <p:nvSpPr>
          <p:cNvPr id="9" name="Oval Callout 8"/>
          <p:cNvSpPr/>
          <p:nvPr/>
        </p:nvSpPr>
        <p:spPr bwMode="auto">
          <a:xfrm rot="444100">
            <a:off x="589622" y="3644206"/>
            <a:ext cx="2176242" cy="918102"/>
          </a:xfrm>
          <a:prstGeom prst="wedgeEllipseCallout">
            <a:avLst/>
          </a:prstGeom>
          <a:solidFill>
            <a:srgbClr val="E7B012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r>
              <a:rPr lang="pt-PT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BOAS</a:t>
            </a:r>
          </a:p>
          <a:p>
            <a:pPr algn="ctr" eaLnBrk="0" hangingPunct="0"/>
            <a:r>
              <a:rPr lang="pt-PT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NAVEGAÇÕES</a:t>
            </a:r>
            <a:endParaRPr lang="pt-PT" sz="20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900" b="0" smtClean="0">
                <a:latin typeface="Arial" pitchFamily="34" charset="0"/>
                <a:cs typeface="Arial" pitchFamily="34" charset="0"/>
              </a:rPr>
              <a:pPr algn="ctr"/>
              <a:t>31</a:t>
            </a:fld>
            <a:endParaRPr lang="pt-PT" sz="9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611560" y="627534"/>
            <a:ext cx="7361602" cy="3449259"/>
            <a:chOff x="1177667" y="1071384"/>
            <a:chExt cx="7361602" cy="3449259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044" y="2879337"/>
              <a:ext cx="2857500" cy="1600200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667" y="1184739"/>
              <a:ext cx="2676525" cy="1704975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1927" y="2977593"/>
              <a:ext cx="2962275" cy="1543050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0319" y="1071384"/>
              <a:ext cx="3028950" cy="1514475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0325" y="1771695"/>
              <a:ext cx="1920240" cy="1277112"/>
            </a:xfrm>
            <a:prstGeom prst="rect">
              <a:avLst/>
            </a:prstGeom>
          </p:spPr>
        </p:pic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425" y="2589291"/>
            <a:ext cx="1379191" cy="14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0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" accel="26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691680" y="195486"/>
            <a:ext cx="32656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2000" b="1" u="sng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OUTRAS INFORMAÇÕES</a:t>
            </a:r>
            <a:endParaRPr lang="pt-PT" sz="2000" b="1" u="sng" dirty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1475656" y="771550"/>
            <a:ext cx="718254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SITE | </a:t>
            </a:r>
            <a:r>
              <a:rPr lang="pt-PT" dirty="0" err="1" smtClean="0">
                <a:solidFill>
                  <a:srgbClr val="0099AB"/>
                </a:solidFill>
                <a:latin typeface="Arial" pitchFamily="34" charset="0"/>
                <a:cs typeface="Arial" pitchFamily="34" charset="0"/>
                <a:hlinkClick r:id="rId2"/>
              </a:rPr>
              <a:t>www.comunicaremseguranca.sapo.pt</a:t>
            </a:r>
            <a:r>
              <a:rPr lang="pt-PT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t-PT" b="1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SAPO | </a:t>
            </a:r>
            <a:r>
              <a:rPr lang="pt-PT" u="sng" dirty="0" smtClean="0">
                <a:latin typeface="Arial" pitchFamily="34" charset="0"/>
                <a:cs typeface="Arial" pitchFamily="34" charset="0"/>
                <a:hlinkClick r:id="rId3"/>
              </a:rPr>
              <a:t>http://ajuda.sapo.pt/pt-pt/security</a:t>
            </a: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r>
              <a:rPr lang="pt-PT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Internet Segura | </a:t>
            </a:r>
            <a:r>
              <a:rPr lang="pt-PT" dirty="0" smtClean="0">
                <a:latin typeface="Arial" pitchFamily="34" charset="0"/>
                <a:cs typeface="Arial" pitchFamily="34" charset="0"/>
                <a:hlinkClick r:id="rId4"/>
              </a:rPr>
              <a:t>http://www.internetsegura.pt/</a:t>
            </a: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endParaRPr lang="pt-PT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PSP</a:t>
            </a:r>
            <a:r>
              <a:rPr lang="pt-P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000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 | </a:t>
            </a:r>
            <a:r>
              <a:rPr lang="pt-P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hlinkClick r:id="rId5"/>
              </a:rPr>
              <a:t>http://www.psp.pt/Pages/defaultPSP.aspx</a:t>
            </a:r>
            <a:endParaRPr lang="pt-PT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PT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endParaRPr lang="pt-PT" b="1" dirty="0">
              <a:solidFill>
                <a:srgbClr val="6E258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 l="1573" r="615" b="2325"/>
          <a:stretch>
            <a:fillRect/>
          </a:stretch>
        </p:blipFill>
        <p:spPr bwMode="auto">
          <a:xfrm>
            <a:off x="5508104" y="3435846"/>
            <a:ext cx="3432980" cy="127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60909" y="1347614"/>
            <a:ext cx="6912768" cy="347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Guia de Segurança MEO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http://meo.pt/suporte/net/navegar-em-seguranca/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Antivírus grátis para clientes SAPO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 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http://antivirus.sapo.pt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Antivírus grátis para clientes MEO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 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http://antivirus.meo.pt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Antivírus grátis para clientes TMN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rgbClr val="0099A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 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http://antivirus.tmn.pt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Funcionalidades de Controlo Parental </a:t>
            </a:r>
            <a:r>
              <a:rPr kumimoji="0" lang="pt-PT" sz="1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Bitdefender</a:t>
            </a: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http://www.bitdefender.com/solutions/parental-control.html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hangingPunct="0">
              <a:lnSpc>
                <a:spcPct val="200000"/>
              </a:lnSpc>
              <a:buFontTx/>
              <a:buChar char="•"/>
            </a:pPr>
            <a:endParaRPr lang="pt-PT" sz="1400" b="0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lnSpc>
                <a:spcPct val="200000"/>
              </a:lnSpc>
              <a:buFontTx/>
              <a:buChar char="•"/>
            </a:pPr>
            <a:endParaRPr kumimoji="0" lang="pt-PT" sz="1400" b="1" i="0" u="none" strike="noStrike" cap="none" normalizeH="0" baseline="0" dirty="0" smtClean="0">
              <a:ln>
                <a:noFill/>
              </a:ln>
              <a:solidFill>
                <a:srgbClr val="0099AB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691680" y="195486"/>
            <a:ext cx="32656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2000" b="1" u="sng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OUTRAS INFORMAÇÕES</a:t>
            </a:r>
            <a:endParaRPr lang="pt-PT" sz="2000" b="1" u="sng" dirty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899592" y="1923678"/>
            <a:ext cx="165942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PT" sz="1800" b="0" dirty="0" smtClean="0">
                <a:solidFill>
                  <a:srgbClr val="4C4C4E"/>
                </a:solidFill>
                <a:latin typeface="Arial"/>
                <a:cs typeface="Arial"/>
              </a:rPr>
              <a:t>Pesquisamos</a:t>
            </a:r>
          </a:p>
          <a:p>
            <a:pPr eaLnBrk="0" hangingPunct="0">
              <a:spcBef>
                <a:spcPct val="50000"/>
              </a:spcBef>
            </a:pPr>
            <a:r>
              <a:rPr lang="pt-PT" sz="1800" b="0" dirty="0" smtClean="0">
                <a:solidFill>
                  <a:srgbClr val="4C4C4E"/>
                </a:solidFill>
                <a:latin typeface="Arial"/>
                <a:cs typeface="Arial"/>
              </a:rPr>
              <a:t>Partilhamos</a:t>
            </a:r>
          </a:p>
          <a:p>
            <a:pPr eaLnBrk="0" hangingPunct="0">
              <a:spcBef>
                <a:spcPct val="50000"/>
              </a:spcBef>
            </a:pPr>
            <a:r>
              <a:rPr lang="pt-PT" sz="1800" b="0" dirty="0" smtClean="0">
                <a:solidFill>
                  <a:srgbClr val="4C4C4E"/>
                </a:solidFill>
                <a:latin typeface="Arial"/>
                <a:cs typeface="Arial"/>
              </a:rPr>
              <a:t>Comunicamos</a:t>
            </a:r>
          </a:p>
          <a:p>
            <a:pPr eaLnBrk="0" hangingPunct="0">
              <a:spcBef>
                <a:spcPct val="50000"/>
              </a:spcBef>
            </a:pPr>
            <a:r>
              <a:rPr lang="pt-PT" sz="1800" b="0" dirty="0" smtClean="0">
                <a:solidFill>
                  <a:srgbClr val="4C4C4E"/>
                </a:solidFill>
                <a:latin typeface="Arial"/>
                <a:cs typeface="Arial"/>
              </a:rPr>
              <a:t>Aprendemos</a:t>
            </a:r>
          </a:p>
          <a:p>
            <a:pPr eaLnBrk="0" hangingPunct="0">
              <a:spcBef>
                <a:spcPct val="50000"/>
              </a:spcBef>
            </a:pPr>
            <a:endParaRPr lang="pt-PT" sz="1800" b="0" dirty="0">
              <a:solidFill>
                <a:srgbClr val="4C4C4E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372200" y="1923678"/>
            <a:ext cx="281842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PT" sz="1800" b="0" dirty="0" smtClean="0">
                <a:solidFill>
                  <a:srgbClr val="4C4C4E"/>
                </a:solidFill>
                <a:latin typeface="Arial"/>
                <a:cs typeface="Arial"/>
              </a:rPr>
              <a:t>Esquemas de Fraude</a:t>
            </a:r>
          </a:p>
          <a:p>
            <a:pPr eaLnBrk="0" hangingPunct="0">
              <a:spcBef>
                <a:spcPct val="50000"/>
              </a:spcBef>
            </a:pPr>
            <a:r>
              <a:rPr lang="pt-PT" sz="1800" b="0" dirty="0" err="1" smtClean="0">
                <a:solidFill>
                  <a:srgbClr val="4C4C4E"/>
                </a:solidFill>
                <a:latin typeface="Arial"/>
                <a:cs typeface="Arial"/>
              </a:rPr>
              <a:t>Cyberbullying</a:t>
            </a:r>
            <a:endParaRPr lang="pt-PT" sz="1800" b="0" dirty="0" smtClean="0">
              <a:solidFill>
                <a:srgbClr val="4C4C4E"/>
              </a:solidFill>
              <a:latin typeface="Arial"/>
              <a:cs typeface="Arial"/>
            </a:endParaRPr>
          </a:p>
          <a:p>
            <a:pPr eaLnBrk="0" hangingPunct="0">
              <a:spcBef>
                <a:spcPct val="50000"/>
              </a:spcBef>
            </a:pPr>
            <a:r>
              <a:rPr lang="pt-PT" sz="1800" b="0" i="1" dirty="0" err="1" smtClean="0">
                <a:solidFill>
                  <a:srgbClr val="4C4C4E"/>
                </a:solidFill>
                <a:latin typeface="Arial"/>
                <a:cs typeface="Arial"/>
              </a:rPr>
              <a:t>Stalking</a:t>
            </a:r>
            <a:endParaRPr lang="pt-PT" sz="1800" b="0" i="1" dirty="0" smtClean="0">
              <a:solidFill>
                <a:srgbClr val="4C4C4E"/>
              </a:solidFill>
              <a:latin typeface="Arial"/>
              <a:cs typeface="Arial"/>
            </a:endParaRPr>
          </a:p>
          <a:p>
            <a:pPr eaLnBrk="0" hangingPunct="0">
              <a:spcBef>
                <a:spcPct val="50000"/>
              </a:spcBef>
            </a:pPr>
            <a:r>
              <a:rPr lang="pt-PT" sz="1800" b="0" dirty="0" smtClean="0">
                <a:solidFill>
                  <a:srgbClr val="4C4C4E"/>
                </a:solidFill>
                <a:latin typeface="Arial"/>
                <a:cs typeface="Arial"/>
              </a:rPr>
              <a:t>Vírus</a:t>
            </a:r>
          </a:p>
          <a:p>
            <a:pPr eaLnBrk="0" hangingPunct="0">
              <a:spcBef>
                <a:spcPct val="50000"/>
              </a:spcBef>
            </a:pPr>
            <a:r>
              <a:rPr lang="pt-PT" sz="1800" b="0" dirty="0" smtClean="0">
                <a:solidFill>
                  <a:srgbClr val="4C4C4E"/>
                </a:solidFill>
                <a:latin typeface="Arial"/>
                <a:cs typeface="Arial"/>
              </a:rPr>
              <a:t>Privacidade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899592" y="339502"/>
            <a:ext cx="71676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PT" dirty="0" smtClean="0">
                <a:solidFill>
                  <a:srgbClr val="0099AB"/>
                </a:solidFill>
                <a:latin typeface="Arial"/>
                <a:cs typeface="Arial"/>
              </a:rPr>
              <a:t>ESTAMOS TODOS LIGADOS PELA </a:t>
            </a:r>
            <a:r>
              <a:rPr lang="pt-PT" i="1" dirty="0" smtClean="0">
                <a:solidFill>
                  <a:srgbClr val="0099AB"/>
                </a:solidFill>
                <a:latin typeface="Arial"/>
                <a:cs typeface="Arial"/>
              </a:rPr>
              <a:t>INTERNET</a:t>
            </a:r>
            <a:r>
              <a:rPr lang="pt-PT" dirty="0" smtClean="0">
                <a:solidFill>
                  <a:srgbClr val="0099AB"/>
                </a:solidFill>
                <a:latin typeface="Arial"/>
                <a:cs typeface="Arial"/>
              </a:rPr>
              <a:t>…</a:t>
            </a:r>
            <a:endParaRPr lang="pt-PT" dirty="0">
              <a:solidFill>
                <a:srgbClr val="0099AB"/>
              </a:solidFill>
              <a:latin typeface="Arial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900" b="0" smtClean="0">
                <a:latin typeface="Arial" pitchFamily="34" charset="0"/>
                <a:cs typeface="Arial" pitchFamily="34" charset="0"/>
              </a:rPr>
              <a:pPr algn="ctr"/>
              <a:t>4</a:t>
            </a:fld>
            <a:endParaRPr lang="pt-PT" sz="9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419622"/>
            <a:ext cx="3492317" cy="253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131590"/>
            <a:ext cx="576064" cy="62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7164288" y="1131590"/>
            <a:ext cx="576064" cy="62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179512" y="692102"/>
            <a:ext cx="8280920" cy="1159567"/>
          </a:xfrm>
          <a:prstGeom prst="rect">
            <a:avLst/>
          </a:prstGeom>
          <a:noFill/>
          <a:ln w="6350">
            <a:solidFill>
              <a:srgbClr val="0099AB"/>
            </a:solidFill>
            <a:prstDash val="solid"/>
            <a:round/>
            <a:headEnd/>
            <a:tailEnd/>
          </a:ln>
          <a:effectLst/>
        </p:spPr>
        <p:txBody>
          <a:bodyPr wrap="none" rtlCol="0" anchor="t"/>
          <a:lstStyle/>
          <a:p>
            <a:pPr eaLnBrk="0" hangingPunct="0">
              <a:lnSpc>
                <a:spcPct val="150000"/>
              </a:lnSpc>
            </a:pPr>
            <a:r>
              <a:rPr lang="pt-PT" sz="1200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NAVEGAR</a:t>
            </a:r>
            <a:endParaRPr lang="pt-PT" sz="1200" dirty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0" y="123478"/>
            <a:ext cx="88204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PT" sz="2000" dirty="0" smtClean="0">
                <a:solidFill>
                  <a:srgbClr val="0099AB"/>
                </a:solidFill>
                <a:latin typeface="Arial"/>
                <a:cs typeface="Arial"/>
              </a:rPr>
              <a:t>Ensine o seu filho a ser responsável na internet</a:t>
            </a:r>
            <a:endParaRPr lang="pt-PT" sz="2000" dirty="0">
              <a:solidFill>
                <a:srgbClr val="0099AB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051720" y="627534"/>
            <a:ext cx="6624736" cy="12464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pt-PT" sz="1500" b="0" dirty="0" smtClean="0">
                <a:solidFill>
                  <a:srgbClr val="4C4C4E"/>
                </a:solidFill>
                <a:latin typeface="Arial"/>
                <a:cs typeface="Arial"/>
              </a:rPr>
              <a:t>Converse com o seu filho sobre o que ele faz e vê na Internet.</a:t>
            </a:r>
          </a:p>
          <a:p>
            <a:pPr eaLnBrk="0" hangingPunct="0">
              <a:spcBef>
                <a:spcPts val="600"/>
              </a:spcBef>
            </a:pPr>
            <a:r>
              <a:rPr lang="pt-PT" sz="1500" b="0" dirty="0" smtClean="0">
                <a:solidFill>
                  <a:srgbClr val="4C4C4E"/>
                </a:solidFill>
                <a:latin typeface="Arial"/>
                <a:cs typeface="Arial"/>
              </a:rPr>
              <a:t>Oriente as pesquisas do seu filho na Internet, estimule o sentido crítico.</a:t>
            </a:r>
          </a:p>
          <a:p>
            <a:pPr eaLnBrk="0" hangingPunct="0">
              <a:spcBef>
                <a:spcPts val="600"/>
              </a:spcBef>
            </a:pPr>
            <a:r>
              <a:rPr lang="pt-PT" sz="1500" b="0" dirty="0" smtClean="0">
                <a:solidFill>
                  <a:srgbClr val="4C4C4E"/>
                </a:solidFill>
                <a:latin typeface="Arial"/>
                <a:cs typeface="Arial"/>
              </a:rPr>
              <a:t>Participe nas atividades online da criança.</a:t>
            </a:r>
          </a:p>
          <a:p>
            <a:pPr eaLnBrk="0" hangingPunct="0">
              <a:spcBef>
                <a:spcPts val="600"/>
              </a:spcBef>
            </a:pPr>
            <a:r>
              <a:rPr lang="pt-PT" sz="1500" b="0" dirty="0" smtClean="0">
                <a:solidFill>
                  <a:srgbClr val="4C4C4E"/>
                </a:solidFill>
                <a:latin typeface="Arial"/>
                <a:cs typeface="Arial"/>
              </a:rPr>
              <a:t>Defina regras de utilização da Internet.</a:t>
            </a:r>
            <a:endParaRPr lang="pt-PT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79512" y="3363838"/>
            <a:ext cx="8280920" cy="1080000"/>
          </a:xfrm>
          <a:prstGeom prst="rect">
            <a:avLst/>
          </a:prstGeom>
          <a:noFill/>
          <a:ln w="6350">
            <a:solidFill>
              <a:srgbClr val="E7B012"/>
            </a:solidFill>
            <a:prstDash val="solid"/>
            <a:round/>
            <a:headEnd/>
            <a:tailEnd/>
          </a:ln>
          <a:effectLst/>
        </p:spPr>
        <p:txBody>
          <a:bodyPr wrap="none" rtlCol="0" anchor="t"/>
          <a:lstStyle/>
          <a:p>
            <a:pPr eaLnBrk="0" hangingPunct="0">
              <a:lnSpc>
                <a:spcPct val="150000"/>
              </a:lnSpc>
            </a:pPr>
            <a:r>
              <a:rPr lang="pt-PT" sz="12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JOGAR</a:t>
            </a:r>
            <a:endParaRPr lang="pt-PT" sz="1200" dirty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79512" y="1995686"/>
            <a:ext cx="8280920" cy="1296144"/>
          </a:xfrm>
          <a:prstGeom prst="rect">
            <a:avLst/>
          </a:prstGeom>
          <a:noFill/>
          <a:ln w="6350">
            <a:solidFill>
              <a:srgbClr val="C90062"/>
            </a:solidFill>
            <a:prstDash val="solid"/>
            <a:round/>
            <a:headEnd/>
            <a:tailEnd/>
          </a:ln>
          <a:effectLst/>
        </p:spPr>
        <p:txBody>
          <a:bodyPr wrap="none" rtlCol="0" anchor="t"/>
          <a:lstStyle/>
          <a:p>
            <a:pPr eaLnBrk="0" hangingPunct="0">
              <a:lnSpc>
                <a:spcPct val="150000"/>
              </a:lnSpc>
            </a:pPr>
            <a:r>
              <a:rPr lang="pt-PT" sz="1200" dirty="0" smtClean="0">
                <a:solidFill>
                  <a:srgbClr val="C90062"/>
                </a:solidFill>
                <a:latin typeface="Arial" pitchFamily="34" charset="0"/>
                <a:cs typeface="Arial" pitchFamily="34" charset="0"/>
              </a:rPr>
              <a:t>REDES SOCIAIS</a:t>
            </a:r>
            <a:endParaRPr lang="pt-PT" sz="1200" dirty="0">
              <a:solidFill>
                <a:srgbClr val="C9006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979712" y="1995686"/>
            <a:ext cx="6480720" cy="12464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pt-PT" sz="1500" b="0" dirty="0" smtClean="0">
                <a:solidFill>
                  <a:srgbClr val="4C4C4E"/>
                </a:solidFill>
                <a:latin typeface="Arial"/>
                <a:cs typeface="Arial"/>
              </a:rPr>
              <a:t>Alerte para ter um PERFIL PRIVADO.</a:t>
            </a:r>
          </a:p>
          <a:p>
            <a:pPr eaLnBrk="0" hangingPunct="0">
              <a:spcBef>
                <a:spcPts val="600"/>
              </a:spcBef>
            </a:pPr>
            <a:r>
              <a:rPr lang="pt-PT" sz="1500" b="0" dirty="0" smtClean="0">
                <a:solidFill>
                  <a:srgbClr val="4C4C4E"/>
                </a:solidFill>
                <a:latin typeface="Arial"/>
                <a:cs typeface="Arial"/>
              </a:rPr>
              <a:t>Ensine a não partilhar informação pessoal.</a:t>
            </a:r>
          </a:p>
          <a:p>
            <a:pPr eaLnBrk="0" hangingPunct="0">
              <a:spcBef>
                <a:spcPts val="600"/>
              </a:spcBef>
            </a:pPr>
            <a:r>
              <a:rPr lang="pt-PT" sz="1500" b="0" dirty="0" smtClean="0">
                <a:solidFill>
                  <a:srgbClr val="4C4C4E"/>
                </a:solidFill>
                <a:latin typeface="Arial"/>
                <a:cs typeface="Arial"/>
              </a:rPr>
              <a:t>Informe que os amigos virtuais não são amigos reais.</a:t>
            </a:r>
          </a:p>
          <a:p>
            <a:pPr eaLnBrk="0" hangingPunct="0">
              <a:spcBef>
                <a:spcPts val="600"/>
              </a:spcBef>
            </a:pPr>
            <a:r>
              <a:rPr lang="pt-PT" sz="1500" b="0" dirty="0" smtClean="0">
                <a:solidFill>
                  <a:srgbClr val="4C4C4E"/>
                </a:solidFill>
                <a:latin typeface="Arial"/>
                <a:cs typeface="Arial"/>
              </a:rPr>
              <a:t>Alerte para criarem Grupos (amigos, família, escola).</a:t>
            </a:r>
            <a:endParaRPr lang="pt-PT" sz="15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1979712" y="3414685"/>
            <a:ext cx="6552728" cy="101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marL="263525" indent="-263525" eaLnBrk="0" hangingPunct="0">
              <a:spcBef>
                <a:spcPct val="50000"/>
              </a:spcBef>
            </a:pPr>
            <a:r>
              <a:rPr lang="pt-PT" sz="1500" b="0" dirty="0" smtClean="0">
                <a:solidFill>
                  <a:srgbClr val="4C4C4E"/>
                </a:solidFill>
                <a:latin typeface="Arial"/>
                <a:cs typeface="Arial"/>
              </a:rPr>
              <a:t>Limite o tempo que a criança joga diariamente</a:t>
            </a:r>
          </a:p>
          <a:p>
            <a:pPr marL="263525" indent="-263525" eaLnBrk="0" hangingPunct="0">
              <a:spcBef>
                <a:spcPct val="50000"/>
              </a:spcBef>
            </a:pPr>
            <a:r>
              <a:rPr lang="pt-PT" sz="1500" b="0" dirty="0" smtClean="0">
                <a:solidFill>
                  <a:srgbClr val="4C4C4E"/>
                </a:solidFill>
                <a:latin typeface="Arial"/>
                <a:cs typeface="Arial"/>
              </a:rPr>
              <a:t>Informe para terem atenção a conversas com pessoas estranhas</a:t>
            </a:r>
          </a:p>
          <a:p>
            <a:pPr marL="263525" indent="-263525" eaLnBrk="0" hangingPunct="0">
              <a:spcBef>
                <a:spcPct val="50000"/>
              </a:spcBef>
            </a:pPr>
            <a:r>
              <a:rPr lang="pt-PT" sz="1500" b="0" dirty="0" smtClean="0">
                <a:solidFill>
                  <a:srgbClr val="4C4C4E"/>
                </a:solidFill>
                <a:latin typeface="Arial"/>
                <a:cs typeface="Arial"/>
              </a:rPr>
              <a:t>Informe para o cuidado da partilha de informação</a:t>
            </a:r>
            <a:endParaRPr lang="pt-PT" sz="15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8523" r="1990"/>
          <a:stretch>
            <a:fillRect/>
          </a:stretch>
        </p:blipFill>
        <p:spPr bwMode="auto">
          <a:xfrm>
            <a:off x="179512" y="2367521"/>
            <a:ext cx="1512168" cy="70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674" y="3471851"/>
            <a:ext cx="1095006" cy="91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 descr="http://t1.gstatic.com/images?q=tbn:ANd9GcTA3m5VgSpW7L7QxAtSpCl9jsCOGWNsSz4X9mhYTj0tEOOzMkz3vQ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915566"/>
            <a:ext cx="1656184" cy="829069"/>
          </a:xfrm>
          <a:prstGeom prst="rect">
            <a:avLst/>
          </a:prstGeom>
          <a:noFill/>
        </p:spPr>
      </p:pic>
      <p:sp>
        <p:nvSpPr>
          <p:cNvPr id="14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900" b="0" smtClean="0">
                <a:latin typeface="Arial" pitchFamily="34" charset="0"/>
                <a:cs typeface="Arial" pitchFamily="34" charset="0"/>
              </a:rPr>
              <a:pPr algn="ctr"/>
              <a:t>5</a:t>
            </a:fld>
            <a:endParaRPr lang="pt-PT" sz="9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23528" y="735546"/>
            <a:ext cx="1800200" cy="32403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pt-P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PASSWORD</a:t>
            </a:r>
            <a:endParaRPr lang="pt-PT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2771801" y="1815666"/>
            <a:ext cx="18473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PT" sz="900" b="0" dirty="0">
              <a:solidFill>
                <a:srgbClr val="0099AB"/>
              </a:solidFill>
              <a:latin typeface="Arial"/>
              <a:cs typeface="Arial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323528" y="620599"/>
            <a:ext cx="856895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0099AB"/>
              </a:buClr>
              <a:buFont typeface="+mj-lt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Ter mais </a:t>
            </a:r>
            <a:r>
              <a:rPr lang="pt-PT" sz="1600" b="0" dirty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de 8 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carateres.</a:t>
            </a:r>
            <a:endParaRPr lang="pt-PT" sz="1600" b="0" dirty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rgbClr val="0099AB"/>
              </a:buClr>
              <a:buFont typeface="+mj-lt"/>
              <a:buAutoNum type="arabicPeriod"/>
            </a:pPr>
            <a:r>
              <a:rPr lang="pt-PT" sz="1600" b="0" dirty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Não utilizar nomes próprios ou de 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familiares.</a:t>
            </a:r>
            <a:endParaRPr lang="pt-PT" sz="1600" b="0" dirty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rgbClr val="0099AB"/>
              </a:buClr>
              <a:buFont typeface="+mj-lt"/>
              <a:buAutoNum type="arabicPeriod"/>
            </a:pPr>
            <a:r>
              <a:rPr lang="pt-PT" sz="1600" b="0" dirty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Não colocar só 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números.</a:t>
            </a:r>
          </a:p>
          <a:p>
            <a:pPr marL="457200" indent="-457200" algn="just">
              <a:lnSpc>
                <a:spcPct val="150000"/>
              </a:lnSpc>
              <a:buClr>
                <a:srgbClr val="0099AB"/>
              </a:buClr>
              <a:buFont typeface="+mj-lt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Não </a:t>
            </a:r>
            <a:r>
              <a:rPr lang="pt-PT" sz="1600" b="0" dirty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utilizar datas de nascimento, nome da 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escola.</a:t>
            </a:r>
          </a:p>
          <a:p>
            <a:pPr marL="457200" indent="-457200" algn="just">
              <a:lnSpc>
                <a:spcPct val="150000"/>
              </a:lnSpc>
              <a:buClr>
                <a:srgbClr val="0099AB"/>
              </a:buClr>
              <a:buFont typeface="+mj-lt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Combinar </a:t>
            </a:r>
            <a:r>
              <a:rPr lang="pt-PT" sz="1600" b="0" dirty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letras maiúsculas, minúsculas, números e carateres 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especiais (!"#$%&amp;).  </a:t>
            </a:r>
          </a:p>
          <a:p>
            <a:pPr marL="457200" indent="-457200">
              <a:lnSpc>
                <a:spcPct val="150000"/>
              </a:lnSpc>
              <a:buClr>
                <a:srgbClr val="0099AB"/>
              </a:buClr>
              <a:buFont typeface="+mj-lt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Alterar a </a:t>
            </a:r>
            <a:r>
              <a:rPr lang="pt-PT" sz="1600" b="0" i="1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password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 com frequência. Não escolher a opção de “</a:t>
            </a:r>
            <a:r>
              <a:rPr lang="pt-PT" sz="1600" b="0" i="1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guard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ar </a:t>
            </a:r>
            <a:r>
              <a:rPr lang="pt-PT" sz="1600" b="0" i="1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password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“ .  </a:t>
            </a:r>
          </a:p>
          <a:p>
            <a:pPr marL="457200" indent="-457200" algn="just">
              <a:lnSpc>
                <a:spcPct val="150000"/>
              </a:lnSpc>
              <a:buClr>
                <a:srgbClr val="0099AB"/>
              </a:buClr>
              <a:buFont typeface="+mj-lt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 Várias </a:t>
            </a:r>
            <a:r>
              <a:rPr lang="pt-PT" sz="1600" b="0" i="1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passwords</a:t>
            </a: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 para vários acessos.</a:t>
            </a:r>
          </a:p>
          <a:p>
            <a:pPr marL="457200" indent="-457200" algn="just">
              <a:lnSpc>
                <a:spcPct val="150000"/>
              </a:lnSpc>
              <a:buClr>
                <a:srgbClr val="0099AB"/>
              </a:buClr>
              <a:buFont typeface="+mj-lt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 Fazer sempre LOGOUT ou SAIR.</a:t>
            </a:r>
            <a:endParaRPr lang="pt-PT" sz="1600" b="0" dirty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251520" y="267494"/>
            <a:ext cx="88204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PT" sz="2000" dirty="0" smtClean="0">
                <a:solidFill>
                  <a:srgbClr val="0099AB"/>
                </a:solidFill>
                <a:latin typeface="Arial"/>
                <a:cs typeface="Arial"/>
              </a:rPr>
              <a:t>Ensine o seu filho a ter uma password segura:</a:t>
            </a:r>
            <a:endParaRPr lang="pt-PT" sz="2000" dirty="0">
              <a:solidFill>
                <a:srgbClr val="0099AB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2088" y="3684969"/>
            <a:ext cx="7452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eaLnBrk="0" hangingPunct="0"/>
            <a:r>
              <a:rPr lang="pt-PT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Password   =                   </a:t>
            </a:r>
            <a:r>
              <a:rPr lang="pt-PT" dirty="0" smtClean="0">
                <a:solidFill>
                  <a:srgbClr val="C90062"/>
                </a:solidFill>
                <a:latin typeface="Arial" pitchFamily="34" charset="0"/>
                <a:cs typeface="Arial" pitchFamily="34" charset="0"/>
              </a:rPr>
              <a:t>É pessoal! </a:t>
            </a:r>
          </a:p>
          <a:p>
            <a:pPr marL="176213" eaLnBrk="0" hangingPunct="0"/>
            <a:r>
              <a:rPr lang="pt-PT" dirty="0" smtClean="0">
                <a:solidFill>
                  <a:srgbClr val="C90062"/>
                </a:solidFill>
                <a:latin typeface="Arial" pitchFamily="34" charset="0"/>
                <a:cs typeface="Arial" pitchFamily="34" charset="0"/>
              </a:rPr>
              <a:t>				Não deve ser partilhada!</a:t>
            </a:r>
          </a:p>
        </p:txBody>
      </p:sp>
      <p:pic>
        <p:nvPicPr>
          <p:cNvPr id="1028" name="Picture 4" descr="https://encrypted-tbn3.gstatic.com/images?q=tbn:ANd9GcTpzvx9FMJGx-52PgBq-SQMqdUqiiB1bWgDoxFsYyGa2DvkvOh-G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31942">
            <a:off x="3243625" y="3779589"/>
            <a:ext cx="767602" cy="575702"/>
          </a:xfrm>
          <a:prstGeom prst="rect">
            <a:avLst/>
          </a:prstGeom>
          <a:noFill/>
        </p:spPr>
      </p:pic>
      <p:sp>
        <p:nvSpPr>
          <p:cNvPr id="10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900" b="0" smtClean="0">
                <a:latin typeface="Arial" pitchFamily="34" charset="0"/>
                <a:cs typeface="Arial" pitchFamily="34" charset="0"/>
              </a:rPr>
              <a:pPr algn="ctr"/>
              <a:t>6</a:t>
            </a:fld>
            <a:endParaRPr lang="pt-PT" sz="9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04491" y="555526"/>
            <a:ext cx="73179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PT" sz="4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A sua password é segura?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96" y="1417294"/>
            <a:ext cx="2143125" cy="214312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917" y="2067694"/>
            <a:ext cx="227647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0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07504" y="195486"/>
            <a:ext cx="88204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Porque é que os jovens utilizam as Redes Sociais ?</a:t>
            </a:r>
            <a:endParaRPr lang="pt-PT" sz="2000" dirty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467544" y="843558"/>
            <a:ext cx="7132249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97AD"/>
              </a:buClr>
              <a:buFont typeface="Arial" pitchFamily="34" charset="0"/>
              <a:buChar char="•"/>
            </a:pPr>
            <a:r>
              <a:rPr lang="pt-PT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Falar com os colegas da escola</a:t>
            </a:r>
          </a:p>
          <a:p>
            <a:pPr eaLnBrk="0" hangingPunct="0">
              <a:spcBef>
                <a:spcPct val="50000"/>
              </a:spcBef>
              <a:buClr>
                <a:srgbClr val="0097AD"/>
              </a:buClr>
              <a:buFont typeface="Arial" pitchFamily="34" charset="0"/>
              <a:buChar char="•"/>
            </a:pPr>
            <a:r>
              <a:rPr lang="pt-PT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Ver fotografias e informações de amigos</a:t>
            </a:r>
          </a:p>
          <a:p>
            <a:pPr eaLnBrk="0" hangingPunct="0">
              <a:spcBef>
                <a:spcPct val="50000"/>
              </a:spcBef>
              <a:buClr>
                <a:srgbClr val="0097AD"/>
              </a:buClr>
              <a:buFont typeface="Arial" pitchFamily="34" charset="0"/>
              <a:buChar char="•"/>
            </a:pPr>
            <a:r>
              <a:rPr lang="pt-PT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Afirmar a sua personalidade</a:t>
            </a:r>
          </a:p>
          <a:p>
            <a:pPr eaLnBrk="0" hangingPunct="0">
              <a:spcBef>
                <a:spcPct val="50000"/>
              </a:spcBef>
              <a:buClr>
                <a:srgbClr val="0097AD"/>
              </a:buClr>
              <a:buFont typeface="Arial" pitchFamily="34" charset="0"/>
              <a:buChar char="•"/>
            </a:pPr>
            <a:r>
              <a:rPr lang="pt-PT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Descobrir novos interesses</a:t>
            </a:r>
          </a:p>
          <a:p>
            <a:pPr eaLnBrk="0" hangingPunct="0">
              <a:spcBef>
                <a:spcPct val="50000"/>
              </a:spcBef>
              <a:buClr>
                <a:srgbClr val="0097AD"/>
              </a:buClr>
              <a:buFont typeface="Arial" pitchFamily="34" charset="0"/>
              <a:buChar char="•"/>
            </a:pPr>
            <a:r>
              <a:rPr lang="pt-PT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Saber coisas de figuras públicas</a:t>
            </a:r>
          </a:p>
          <a:p>
            <a:pPr eaLnBrk="0" hangingPunct="0">
              <a:spcBef>
                <a:spcPct val="50000"/>
              </a:spcBef>
              <a:buClr>
                <a:srgbClr val="0097AD"/>
              </a:buClr>
              <a:buFont typeface="Arial" pitchFamily="34" charset="0"/>
              <a:buChar char="•"/>
            </a:pPr>
            <a:r>
              <a:rPr lang="pt-PT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Saber o que se passa no mundo</a:t>
            </a:r>
          </a:p>
          <a:p>
            <a:pPr eaLnBrk="0" hangingPunct="0">
              <a:spcBef>
                <a:spcPct val="50000"/>
              </a:spcBef>
              <a:buClr>
                <a:srgbClr val="0097AD"/>
              </a:buClr>
              <a:buFont typeface="Arial" pitchFamily="34" charset="0"/>
              <a:buChar char="•"/>
            </a:pPr>
            <a:r>
              <a:rPr lang="pt-PT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Trabalhos da escola</a:t>
            </a:r>
          </a:p>
          <a:p>
            <a:pPr eaLnBrk="0" hangingPunct="0">
              <a:spcBef>
                <a:spcPct val="50000"/>
              </a:spcBef>
              <a:buClr>
                <a:srgbClr val="0097AD"/>
              </a:buClr>
              <a:buFont typeface="Arial" pitchFamily="34" charset="0"/>
              <a:buChar char="•"/>
            </a:pPr>
            <a:r>
              <a:rPr lang="pt-PT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Fazer parte do “grupo”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07654"/>
            <a:ext cx="3273214" cy="23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619672" y="1977684"/>
            <a:ext cx="71287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endParaRPr lang="pt-PT" sz="1600" b="0" dirty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pt-PT" sz="1600" b="0" dirty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pt-PT" sz="1600" b="0" dirty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0" y="699542"/>
            <a:ext cx="828092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0099AB"/>
              </a:buClr>
              <a:buFont typeface="+mj-lt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Alerte para não partilharem os dados pessoais(nome da escola, números de telefone, dados de localização, as atividades do dia a dia)</a:t>
            </a:r>
          </a:p>
          <a:p>
            <a:pPr marL="457200" indent="-457200" algn="just">
              <a:lnSpc>
                <a:spcPct val="150000"/>
              </a:lnSpc>
              <a:buClr>
                <a:srgbClr val="0099AB"/>
              </a:buClr>
              <a:buFont typeface="+mj-lt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Explique que na Internet  os amigos virtuais podem  não ser aquilo que dizem.</a:t>
            </a:r>
          </a:p>
          <a:p>
            <a:pPr marL="457200" indent="-457200" algn="just">
              <a:lnSpc>
                <a:spcPct val="150000"/>
              </a:lnSpc>
              <a:buClr>
                <a:srgbClr val="0099AB"/>
              </a:buClr>
              <a:buFont typeface="+mj-lt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Ter atenção às fotografias que colocam nas Redes Sociais porque podem ser utilizadas para outros fins.</a:t>
            </a:r>
          </a:p>
          <a:p>
            <a:pPr marL="457200" indent="-457200" algn="just">
              <a:lnSpc>
                <a:spcPct val="150000"/>
              </a:lnSpc>
              <a:buClr>
                <a:srgbClr val="0099AB"/>
              </a:buClr>
              <a:buFont typeface="+mj-lt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Alerte para não aceitarem pedidos de amizade de pessoas que não conhecem.</a:t>
            </a:r>
          </a:p>
          <a:p>
            <a:pPr marL="457200" indent="-457200" algn="just">
              <a:lnSpc>
                <a:spcPct val="150000"/>
              </a:lnSpc>
              <a:buClr>
                <a:srgbClr val="0099AB"/>
              </a:buClr>
              <a:buFont typeface="+mj-lt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Ensine a não partilharem fotografias de outras pessoas sem autorização.</a:t>
            </a:r>
          </a:p>
          <a:p>
            <a:pPr marL="457200" indent="-457200" algn="just">
              <a:lnSpc>
                <a:spcPct val="150000"/>
              </a:lnSpc>
              <a:buClr>
                <a:srgbClr val="0099AB"/>
              </a:buClr>
              <a:buFont typeface="+mj-lt"/>
              <a:buAutoNum type="arabicPeriod"/>
            </a:pPr>
            <a:r>
              <a:rPr lang="pt-PT" sz="1600" b="0" dirty="0" smtClean="0">
                <a:solidFill>
                  <a:srgbClr val="4C4C4E"/>
                </a:solidFill>
                <a:latin typeface="Arial" pitchFamily="34" charset="0"/>
                <a:cs typeface="Arial" pitchFamily="34" charset="0"/>
              </a:rPr>
              <a:t>Sensibilize para terem um PERFIL PRIVADO nas Redes Sociais.</a:t>
            </a:r>
            <a:endParaRPr lang="pt-PT" sz="1600" b="0" dirty="0">
              <a:solidFill>
                <a:srgbClr val="4C4C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971600" y="3921900"/>
            <a:ext cx="73470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PT" sz="2000" dirty="0" smtClean="0">
                <a:solidFill>
                  <a:srgbClr val="0099AB"/>
                </a:solidFill>
                <a:latin typeface="Arial"/>
                <a:cs typeface="Arial"/>
              </a:rPr>
              <a:t>NA INTERNET TER OS MESMOS CUIDADOS DO DIA-A-DIA</a:t>
            </a:r>
            <a:endParaRPr lang="pt-PT" sz="2000" dirty="0">
              <a:solidFill>
                <a:srgbClr val="0099AB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07504" y="195486"/>
            <a:ext cx="88204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Preocupa-se mais com a segurança no dia-a-dia ou na Internet? </a:t>
            </a:r>
            <a:endParaRPr lang="pt-PT" sz="2000" dirty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900" b="0" smtClean="0">
                <a:latin typeface="Arial" pitchFamily="34" charset="0"/>
                <a:cs typeface="Arial" pitchFamily="34" charset="0"/>
              </a:rPr>
              <a:pPr algn="ctr"/>
              <a:t>9</a:t>
            </a:fld>
            <a:endParaRPr lang="pt-PT" sz="9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40311_PT Ng_tmp_Eco_Arial">
  <a:themeElements>
    <a:clrScheme name="Personalizado 1">
      <a:dk1>
        <a:srgbClr val="000000"/>
      </a:dk1>
      <a:lt1>
        <a:srgbClr val="FFFFFF"/>
      </a:lt1>
      <a:dk2>
        <a:srgbClr val="837A74"/>
      </a:dk2>
      <a:lt2>
        <a:srgbClr val="808080"/>
      </a:lt2>
      <a:accent1>
        <a:srgbClr val="F3560E"/>
      </a:accent1>
      <a:accent2>
        <a:srgbClr val="336C69"/>
      </a:accent2>
      <a:accent3>
        <a:srgbClr val="FFFFFF"/>
      </a:accent3>
      <a:accent4>
        <a:srgbClr val="000000"/>
      </a:accent4>
      <a:accent5>
        <a:srgbClr val="F8B4AA"/>
      </a:accent5>
      <a:accent6>
        <a:srgbClr val="2D615E"/>
      </a:accent6>
      <a:hlink>
        <a:srgbClr val="0099AB"/>
      </a:hlink>
      <a:folHlink>
        <a:srgbClr val="0099AB"/>
      </a:folHlink>
    </a:clrScheme>
    <a:fontScheme name="Blank Presentation">
      <a:majorFont>
        <a:latin typeface="MyBrandLight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>
          <a:noFill/>
          <a:round/>
          <a:headEnd/>
          <a:tailEnd/>
        </a:ln>
      </a:spPr>
      <a:bodyPr wrap="none" anchor="ctr"/>
      <a:lstStyle>
        <a:defPPr eaLnBrk="0" hangingPunct="0">
          <a:defRPr b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 algn="ctr" eaLnBrk="0" hangingPunct="0">
          <a:spcBef>
            <a:spcPct val="50000"/>
          </a:spcBef>
          <a:defRPr sz="900" b="0">
            <a:solidFill>
              <a:srgbClr val="0099AB"/>
            </a:solidFill>
            <a:latin typeface="Arial"/>
            <a:cs typeface="Arial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EDE9E3"/>
        </a:dk1>
        <a:lt1>
          <a:srgbClr val="FFFFFF"/>
        </a:lt1>
        <a:dk2>
          <a:srgbClr val="837A74"/>
        </a:dk2>
        <a:lt2>
          <a:srgbClr val="808080"/>
        </a:lt2>
        <a:accent1>
          <a:srgbClr val="F3560E"/>
        </a:accent1>
        <a:accent2>
          <a:srgbClr val="336C69"/>
        </a:accent2>
        <a:accent3>
          <a:srgbClr val="FFFFFF"/>
        </a:accent3>
        <a:accent4>
          <a:srgbClr val="CAC7C2"/>
        </a:accent4>
        <a:accent5>
          <a:srgbClr val="F8B4AA"/>
        </a:accent5>
        <a:accent6>
          <a:srgbClr val="2D615E"/>
        </a:accent6>
        <a:hlink>
          <a:srgbClr val="FF8701"/>
        </a:hlink>
        <a:folHlink>
          <a:srgbClr val="FF87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240311_PT Ng_tmp_Eco_Arial.potx</Template>
  <TotalTime>2358</TotalTime>
  <Words>2517</Words>
  <Application>Microsoft Office PowerPoint</Application>
  <PresentationFormat>Apresentação no Ecrã (16:9)</PresentationFormat>
  <Paragraphs>370</Paragraphs>
  <Slides>34</Slides>
  <Notes>22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34</vt:i4>
      </vt:variant>
    </vt:vector>
  </HeadingPairs>
  <TitlesOfParts>
    <vt:vector size="45" baseType="lpstr">
      <vt:lpstr>ＭＳ Ｐゴシック</vt:lpstr>
      <vt:lpstr>Arial</vt:lpstr>
      <vt:lpstr>Calibri</vt:lpstr>
      <vt:lpstr>Courier New</vt:lpstr>
      <vt:lpstr>Freestyle Script</vt:lpstr>
      <vt:lpstr>Lucida Grande</vt:lpstr>
      <vt:lpstr>MyBrandLight</vt:lpstr>
      <vt:lpstr>Times</vt:lpstr>
      <vt:lpstr>Wingdings</vt:lpstr>
      <vt:lpstr>ヒラギノ角ゴ Pro W3</vt:lpstr>
      <vt:lpstr>240311_PT Ng_tmp_Eco_Arial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MyBrand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Susana</dc:creator>
  <cp:lastModifiedBy>AnaGato</cp:lastModifiedBy>
  <cp:revision>154</cp:revision>
  <cp:lastPrinted>2005-11-15T12:53:20Z</cp:lastPrinted>
  <dcterms:created xsi:type="dcterms:W3CDTF">2012-11-13T15:27:39Z</dcterms:created>
  <dcterms:modified xsi:type="dcterms:W3CDTF">2016-02-10T15:41:40Z</dcterms:modified>
</cp:coreProperties>
</file>