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F13702-4A03-4E43-B9A8-0972AFDD6512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C2A6650E-9E54-443F-B31E-0AACE1BB5C73}">
      <dgm:prSet phldrT="[Texto]"/>
      <dgm:spPr/>
      <dgm:t>
        <a:bodyPr/>
        <a:lstStyle/>
        <a:p>
          <a:r>
            <a:rPr lang="pt-PT" dirty="0" smtClean="0"/>
            <a:t>Objeto</a:t>
          </a:r>
          <a:endParaRPr lang="pt-PT" dirty="0"/>
        </a:p>
      </dgm:t>
    </dgm:pt>
    <dgm:pt modelId="{7C14AAF9-8C6D-43D7-BF71-0D408842D102}" type="parTrans" cxnId="{8F5017B2-2F64-4AEC-9CA9-C934E2827505}">
      <dgm:prSet/>
      <dgm:spPr/>
      <dgm:t>
        <a:bodyPr/>
        <a:lstStyle/>
        <a:p>
          <a:endParaRPr lang="pt-PT"/>
        </a:p>
      </dgm:t>
    </dgm:pt>
    <dgm:pt modelId="{9D8375BD-73C1-447F-BB11-F2E4A96A70A2}" type="sibTrans" cxnId="{8F5017B2-2F64-4AEC-9CA9-C934E2827505}">
      <dgm:prSet/>
      <dgm:spPr/>
      <dgm:t>
        <a:bodyPr/>
        <a:lstStyle/>
        <a:p>
          <a:endParaRPr lang="pt-PT"/>
        </a:p>
      </dgm:t>
    </dgm:pt>
    <dgm:pt modelId="{91A88EC2-BDF5-449C-9FDD-3D4A517C692F}">
      <dgm:prSet phldrT="[Texto]"/>
      <dgm:spPr/>
      <dgm:t>
        <a:bodyPr/>
        <a:lstStyle/>
        <a:p>
          <a:r>
            <a:rPr lang="pt-PT" dirty="0" smtClean="0"/>
            <a:t>Unidades de código utilizadas no desenvolvimento de aplicações</a:t>
          </a:r>
          <a:endParaRPr lang="pt-PT" dirty="0"/>
        </a:p>
      </dgm:t>
    </dgm:pt>
    <dgm:pt modelId="{B095DF80-7769-44E2-88AD-3B5FBA59342A}" type="parTrans" cxnId="{FB901BC1-719C-49EC-A17D-8656500CC184}">
      <dgm:prSet/>
      <dgm:spPr/>
      <dgm:t>
        <a:bodyPr/>
        <a:lstStyle/>
        <a:p>
          <a:endParaRPr lang="pt-PT"/>
        </a:p>
      </dgm:t>
    </dgm:pt>
    <dgm:pt modelId="{39080D95-A47B-4A73-8636-0ADEF865945C}" type="sibTrans" cxnId="{FB901BC1-719C-49EC-A17D-8656500CC184}">
      <dgm:prSet/>
      <dgm:spPr/>
      <dgm:t>
        <a:bodyPr/>
        <a:lstStyle/>
        <a:p>
          <a:endParaRPr lang="pt-PT"/>
        </a:p>
      </dgm:t>
    </dgm:pt>
    <dgm:pt modelId="{E1BA2FD8-0C7E-455B-BAAF-76A9F0C7D5E9}">
      <dgm:prSet phldrT="[Texto]"/>
      <dgm:spPr/>
      <dgm:t>
        <a:bodyPr/>
        <a:lstStyle/>
        <a:p>
          <a:r>
            <a:rPr lang="pt-PT" dirty="0" smtClean="0"/>
            <a:t>Classe</a:t>
          </a:r>
          <a:endParaRPr lang="pt-PT" dirty="0"/>
        </a:p>
      </dgm:t>
    </dgm:pt>
    <dgm:pt modelId="{1CF08D93-5367-40DD-A7DE-DB0B44A97946}" type="parTrans" cxnId="{3D84C2F5-6897-44E2-92B0-F8F726836DD9}">
      <dgm:prSet/>
      <dgm:spPr/>
      <dgm:t>
        <a:bodyPr/>
        <a:lstStyle/>
        <a:p>
          <a:endParaRPr lang="pt-PT"/>
        </a:p>
      </dgm:t>
    </dgm:pt>
    <dgm:pt modelId="{E3B48C33-7ED9-4988-AC26-587942D7010D}" type="sibTrans" cxnId="{3D84C2F5-6897-44E2-92B0-F8F726836DD9}">
      <dgm:prSet/>
      <dgm:spPr/>
      <dgm:t>
        <a:bodyPr/>
        <a:lstStyle/>
        <a:p>
          <a:endParaRPr lang="pt-PT"/>
        </a:p>
      </dgm:t>
    </dgm:pt>
    <dgm:pt modelId="{ABA74E7B-DE55-417C-A3CF-341EF84E7D06}">
      <dgm:prSet phldrT="[Texto]"/>
      <dgm:spPr/>
      <dgm:t>
        <a:bodyPr/>
        <a:lstStyle/>
        <a:p>
          <a:r>
            <a:rPr lang="pt-PT" dirty="0" smtClean="0"/>
            <a:t>É uma unidade de código a partir da qual se criam objetos de um determinado tipo</a:t>
          </a:r>
          <a:endParaRPr lang="pt-PT" dirty="0"/>
        </a:p>
      </dgm:t>
    </dgm:pt>
    <dgm:pt modelId="{A8C9DD5D-DA3A-49DC-A6B2-E281AC827F01}" type="parTrans" cxnId="{F4874B02-46BB-421A-A8CD-45F8CE829854}">
      <dgm:prSet/>
      <dgm:spPr/>
      <dgm:t>
        <a:bodyPr/>
        <a:lstStyle/>
        <a:p>
          <a:endParaRPr lang="pt-PT"/>
        </a:p>
      </dgm:t>
    </dgm:pt>
    <dgm:pt modelId="{C6FFE95B-FB6C-4AFA-B82D-534129340C5D}" type="sibTrans" cxnId="{F4874B02-46BB-421A-A8CD-45F8CE829854}">
      <dgm:prSet/>
      <dgm:spPr/>
      <dgm:t>
        <a:bodyPr/>
        <a:lstStyle/>
        <a:p>
          <a:endParaRPr lang="pt-PT"/>
        </a:p>
      </dgm:t>
    </dgm:pt>
    <dgm:pt modelId="{D27C0D15-A268-4147-870F-62D89CEC1E56}">
      <dgm:prSet phldrT="[Texto]"/>
      <dgm:spPr/>
      <dgm:t>
        <a:bodyPr/>
        <a:lstStyle/>
        <a:p>
          <a:r>
            <a:rPr lang="pt-PT" dirty="0" smtClean="0"/>
            <a:t> É constituída por membros</a:t>
          </a:r>
          <a:endParaRPr lang="pt-PT" dirty="0"/>
        </a:p>
      </dgm:t>
    </dgm:pt>
    <dgm:pt modelId="{0957CCF6-9CD2-4FDB-A8CB-58F5DCFB5C0A}" type="parTrans" cxnId="{1FB6A5C1-82B4-40A5-A99B-8BC65CEB2983}">
      <dgm:prSet/>
      <dgm:spPr/>
      <dgm:t>
        <a:bodyPr/>
        <a:lstStyle/>
        <a:p>
          <a:endParaRPr lang="pt-PT"/>
        </a:p>
      </dgm:t>
    </dgm:pt>
    <dgm:pt modelId="{0123FFE4-86C3-46EA-A0CA-8D092C432EF3}" type="sibTrans" cxnId="{1FB6A5C1-82B4-40A5-A99B-8BC65CEB2983}">
      <dgm:prSet/>
      <dgm:spPr/>
      <dgm:t>
        <a:bodyPr/>
        <a:lstStyle/>
        <a:p>
          <a:endParaRPr lang="pt-PT"/>
        </a:p>
      </dgm:t>
    </dgm:pt>
    <dgm:pt modelId="{6F5B60FF-0D84-4243-A75B-801879ABABE7}" type="pres">
      <dgm:prSet presAssocID="{B9F13702-4A03-4E43-B9A8-0972AFDD651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PT"/>
        </a:p>
      </dgm:t>
    </dgm:pt>
    <dgm:pt modelId="{7B0224F4-873D-416E-A4EB-582F82B69D57}" type="pres">
      <dgm:prSet presAssocID="{C2A6650E-9E54-443F-B31E-0AACE1BB5C73}" presName="root" presStyleCnt="0"/>
      <dgm:spPr/>
    </dgm:pt>
    <dgm:pt modelId="{A3D1B321-03A9-4CFC-B39A-979A45021099}" type="pres">
      <dgm:prSet presAssocID="{C2A6650E-9E54-443F-B31E-0AACE1BB5C73}" presName="rootComposite" presStyleCnt="0"/>
      <dgm:spPr/>
    </dgm:pt>
    <dgm:pt modelId="{8E99D4D4-104B-491C-A008-8211753A7DC8}" type="pres">
      <dgm:prSet presAssocID="{C2A6650E-9E54-443F-B31E-0AACE1BB5C73}" presName="rootText" presStyleLbl="node1" presStyleIdx="0" presStyleCnt="2" custScaleX="96062" custScaleY="44598"/>
      <dgm:spPr/>
      <dgm:t>
        <a:bodyPr/>
        <a:lstStyle/>
        <a:p>
          <a:endParaRPr lang="pt-PT"/>
        </a:p>
      </dgm:t>
    </dgm:pt>
    <dgm:pt modelId="{BFB4926C-2E63-4BB8-BA20-6071900D31A8}" type="pres">
      <dgm:prSet presAssocID="{C2A6650E-9E54-443F-B31E-0AACE1BB5C73}" presName="rootConnector" presStyleLbl="node1" presStyleIdx="0" presStyleCnt="2"/>
      <dgm:spPr/>
      <dgm:t>
        <a:bodyPr/>
        <a:lstStyle/>
        <a:p>
          <a:endParaRPr lang="pt-PT"/>
        </a:p>
      </dgm:t>
    </dgm:pt>
    <dgm:pt modelId="{7D176419-773B-49FB-9B26-0B8311D35029}" type="pres">
      <dgm:prSet presAssocID="{C2A6650E-9E54-443F-B31E-0AACE1BB5C73}" presName="childShape" presStyleCnt="0"/>
      <dgm:spPr/>
    </dgm:pt>
    <dgm:pt modelId="{E99EF309-174A-4F8A-B6F8-4EE27B55177F}" type="pres">
      <dgm:prSet presAssocID="{B095DF80-7769-44E2-88AD-3B5FBA59342A}" presName="Name13" presStyleLbl="parChTrans1D2" presStyleIdx="0" presStyleCnt="3"/>
      <dgm:spPr/>
      <dgm:t>
        <a:bodyPr/>
        <a:lstStyle/>
        <a:p>
          <a:endParaRPr lang="pt-PT"/>
        </a:p>
      </dgm:t>
    </dgm:pt>
    <dgm:pt modelId="{57A817DA-4144-4795-867F-8030223CF514}" type="pres">
      <dgm:prSet presAssocID="{91A88EC2-BDF5-449C-9FDD-3D4A517C692F}" presName="childTex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A6697F65-64EA-4E2D-93F8-318444AEACEB}" type="pres">
      <dgm:prSet presAssocID="{E1BA2FD8-0C7E-455B-BAAF-76A9F0C7D5E9}" presName="root" presStyleCnt="0"/>
      <dgm:spPr/>
    </dgm:pt>
    <dgm:pt modelId="{076F6CC3-7D77-4247-B83A-A3AD15FDE2E2}" type="pres">
      <dgm:prSet presAssocID="{E1BA2FD8-0C7E-455B-BAAF-76A9F0C7D5E9}" presName="rootComposite" presStyleCnt="0"/>
      <dgm:spPr/>
    </dgm:pt>
    <dgm:pt modelId="{A4ED9C5C-D887-4DFE-83DD-4A6C5D29E0C9}" type="pres">
      <dgm:prSet presAssocID="{E1BA2FD8-0C7E-455B-BAAF-76A9F0C7D5E9}" presName="rootText" presStyleLbl="node1" presStyleIdx="1" presStyleCnt="2" custScaleY="44471" custLinFactNeighborX="25913" custLinFactNeighborY="4919"/>
      <dgm:spPr/>
      <dgm:t>
        <a:bodyPr/>
        <a:lstStyle/>
        <a:p>
          <a:endParaRPr lang="pt-PT"/>
        </a:p>
      </dgm:t>
    </dgm:pt>
    <dgm:pt modelId="{F771415E-53DE-454F-8B17-26E3159B5E00}" type="pres">
      <dgm:prSet presAssocID="{E1BA2FD8-0C7E-455B-BAAF-76A9F0C7D5E9}" presName="rootConnector" presStyleLbl="node1" presStyleIdx="1" presStyleCnt="2"/>
      <dgm:spPr/>
      <dgm:t>
        <a:bodyPr/>
        <a:lstStyle/>
        <a:p>
          <a:endParaRPr lang="pt-PT"/>
        </a:p>
      </dgm:t>
    </dgm:pt>
    <dgm:pt modelId="{17DAD475-007F-4097-88E3-3057312D434B}" type="pres">
      <dgm:prSet presAssocID="{E1BA2FD8-0C7E-455B-BAAF-76A9F0C7D5E9}" presName="childShape" presStyleCnt="0"/>
      <dgm:spPr/>
    </dgm:pt>
    <dgm:pt modelId="{36D1AA38-493A-47E2-8D8F-F48153B94D6E}" type="pres">
      <dgm:prSet presAssocID="{A8C9DD5D-DA3A-49DC-A6B2-E281AC827F01}" presName="Name13" presStyleLbl="parChTrans1D2" presStyleIdx="1" presStyleCnt="3"/>
      <dgm:spPr/>
      <dgm:t>
        <a:bodyPr/>
        <a:lstStyle/>
        <a:p>
          <a:endParaRPr lang="pt-PT"/>
        </a:p>
      </dgm:t>
    </dgm:pt>
    <dgm:pt modelId="{06C47DBA-F65C-49E1-896F-473482D9E165}" type="pres">
      <dgm:prSet presAssocID="{ABA74E7B-DE55-417C-A3CF-341EF84E7D06}" presName="childText" presStyleLbl="bgAcc1" presStyleIdx="1" presStyleCnt="3" custLinFactNeighborX="32391" custLinFactNeighborY="4919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8CF5730B-0EDD-4F5C-AA76-012901B65264}" type="pres">
      <dgm:prSet presAssocID="{0957CCF6-9CD2-4FDB-A8CB-58F5DCFB5C0A}" presName="Name13" presStyleLbl="parChTrans1D2" presStyleIdx="2" presStyleCnt="3"/>
      <dgm:spPr/>
      <dgm:t>
        <a:bodyPr/>
        <a:lstStyle/>
        <a:p>
          <a:endParaRPr lang="pt-PT"/>
        </a:p>
      </dgm:t>
    </dgm:pt>
    <dgm:pt modelId="{00394C28-56CB-4688-A75A-86BBE088B3E6}" type="pres">
      <dgm:prSet presAssocID="{D27C0D15-A268-4147-870F-62D89CEC1E56}" presName="childText" presStyleLbl="bgAcc1" presStyleIdx="2" presStyleCnt="3" custLinFactNeighborX="32391" custLinFactNeighborY="4131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91E95BD3-35DF-412D-95FE-8DBEDF38BFA8}" type="presOf" srcId="{ABA74E7B-DE55-417C-A3CF-341EF84E7D06}" destId="{06C47DBA-F65C-49E1-896F-473482D9E165}" srcOrd="0" destOrd="0" presId="urn:microsoft.com/office/officeart/2005/8/layout/hierarchy3"/>
    <dgm:cxn modelId="{FFC4353B-A0C7-4F35-B1CF-87EA002028FA}" type="presOf" srcId="{B095DF80-7769-44E2-88AD-3B5FBA59342A}" destId="{E99EF309-174A-4F8A-B6F8-4EE27B55177F}" srcOrd="0" destOrd="0" presId="urn:microsoft.com/office/officeart/2005/8/layout/hierarchy3"/>
    <dgm:cxn modelId="{00A1880F-2C91-4087-918E-82D30F7AF6E0}" type="presOf" srcId="{C2A6650E-9E54-443F-B31E-0AACE1BB5C73}" destId="{8E99D4D4-104B-491C-A008-8211753A7DC8}" srcOrd="0" destOrd="0" presId="urn:microsoft.com/office/officeart/2005/8/layout/hierarchy3"/>
    <dgm:cxn modelId="{7A858916-6171-4CC2-B04D-9C190CE4C7C9}" type="presOf" srcId="{C2A6650E-9E54-443F-B31E-0AACE1BB5C73}" destId="{BFB4926C-2E63-4BB8-BA20-6071900D31A8}" srcOrd="1" destOrd="0" presId="urn:microsoft.com/office/officeart/2005/8/layout/hierarchy3"/>
    <dgm:cxn modelId="{1FB6A5C1-82B4-40A5-A99B-8BC65CEB2983}" srcId="{E1BA2FD8-0C7E-455B-BAAF-76A9F0C7D5E9}" destId="{D27C0D15-A268-4147-870F-62D89CEC1E56}" srcOrd="1" destOrd="0" parTransId="{0957CCF6-9CD2-4FDB-A8CB-58F5DCFB5C0A}" sibTransId="{0123FFE4-86C3-46EA-A0CA-8D092C432EF3}"/>
    <dgm:cxn modelId="{3D84C2F5-6897-44E2-92B0-F8F726836DD9}" srcId="{B9F13702-4A03-4E43-B9A8-0972AFDD6512}" destId="{E1BA2FD8-0C7E-455B-BAAF-76A9F0C7D5E9}" srcOrd="1" destOrd="0" parTransId="{1CF08D93-5367-40DD-A7DE-DB0B44A97946}" sibTransId="{E3B48C33-7ED9-4988-AC26-587942D7010D}"/>
    <dgm:cxn modelId="{F4874B02-46BB-421A-A8CD-45F8CE829854}" srcId="{E1BA2FD8-0C7E-455B-BAAF-76A9F0C7D5E9}" destId="{ABA74E7B-DE55-417C-A3CF-341EF84E7D06}" srcOrd="0" destOrd="0" parTransId="{A8C9DD5D-DA3A-49DC-A6B2-E281AC827F01}" sibTransId="{C6FFE95B-FB6C-4AFA-B82D-534129340C5D}"/>
    <dgm:cxn modelId="{C65B7422-93A2-49F2-ADBA-52BAFC79378C}" type="presOf" srcId="{91A88EC2-BDF5-449C-9FDD-3D4A517C692F}" destId="{57A817DA-4144-4795-867F-8030223CF514}" srcOrd="0" destOrd="0" presId="urn:microsoft.com/office/officeart/2005/8/layout/hierarchy3"/>
    <dgm:cxn modelId="{485CCD08-14B4-4ECB-8ACB-571738E27C2D}" type="presOf" srcId="{E1BA2FD8-0C7E-455B-BAAF-76A9F0C7D5E9}" destId="{F771415E-53DE-454F-8B17-26E3159B5E00}" srcOrd="1" destOrd="0" presId="urn:microsoft.com/office/officeart/2005/8/layout/hierarchy3"/>
    <dgm:cxn modelId="{12F1C726-2F8C-4741-81EE-3953B14642EA}" type="presOf" srcId="{A8C9DD5D-DA3A-49DC-A6B2-E281AC827F01}" destId="{36D1AA38-493A-47E2-8D8F-F48153B94D6E}" srcOrd="0" destOrd="0" presId="urn:microsoft.com/office/officeart/2005/8/layout/hierarchy3"/>
    <dgm:cxn modelId="{FB901BC1-719C-49EC-A17D-8656500CC184}" srcId="{C2A6650E-9E54-443F-B31E-0AACE1BB5C73}" destId="{91A88EC2-BDF5-449C-9FDD-3D4A517C692F}" srcOrd="0" destOrd="0" parTransId="{B095DF80-7769-44E2-88AD-3B5FBA59342A}" sibTransId="{39080D95-A47B-4A73-8636-0ADEF865945C}"/>
    <dgm:cxn modelId="{DFAB28B7-D9EE-46D2-A3D5-D8C282604ABF}" type="presOf" srcId="{E1BA2FD8-0C7E-455B-BAAF-76A9F0C7D5E9}" destId="{A4ED9C5C-D887-4DFE-83DD-4A6C5D29E0C9}" srcOrd="0" destOrd="0" presId="urn:microsoft.com/office/officeart/2005/8/layout/hierarchy3"/>
    <dgm:cxn modelId="{C8310E74-77A4-412D-A821-4C39702C9B8C}" type="presOf" srcId="{0957CCF6-9CD2-4FDB-A8CB-58F5DCFB5C0A}" destId="{8CF5730B-0EDD-4F5C-AA76-012901B65264}" srcOrd="0" destOrd="0" presId="urn:microsoft.com/office/officeart/2005/8/layout/hierarchy3"/>
    <dgm:cxn modelId="{8F5017B2-2F64-4AEC-9CA9-C934E2827505}" srcId="{B9F13702-4A03-4E43-B9A8-0972AFDD6512}" destId="{C2A6650E-9E54-443F-B31E-0AACE1BB5C73}" srcOrd="0" destOrd="0" parTransId="{7C14AAF9-8C6D-43D7-BF71-0D408842D102}" sibTransId="{9D8375BD-73C1-447F-BB11-F2E4A96A70A2}"/>
    <dgm:cxn modelId="{473FB4C9-C0AE-4E88-B6CB-D8E6B52D2A30}" type="presOf" srcId="{D27C0D15-A268-4147-870F-62D89CEC1E56}" destId="{00394C28-56CB-4688-A75A-86BBE088B3E6}" srcOrd="0" destOrd="0" presId="urn:microsoft.com/office/officeart/2005/8/layout/hierarchy3"/>
    <dgm:cxn modelId="{9E5BFFB7-BC42-4A84-A434-FE8035692BEC}" type="presOf" srcId="{B9F13702-4A03-4E43-B9A8-0972AFDD6512}" destId="{6F5B60FF-0D84-4243-A75B-801879ABABE7}" srcOrd="0" destOrd="0" presId="urn:microsoft.com/office/officeart/2005/8/layout/hierarchy3"/>
    <dgm:cxn modelId="{E20C8D91-D9B4-44AA-8B7B-0EE79BA2B7EA}" type="presParOf" srcId="{6F5B60FF-0D84-4243-A75B-801879ABABE7}" destId="{7B0224F4-873D-416E-A4EB-582F82B69D57}" srcOrd="0" destOrd="0" presId="urn:microsoft.com/office/officeart/2005/8/layout/hierarchy3"/>
    <dgm:cxn modelId="{8BB6AC90-47F0-4B32-BCAB-833342F12D7F}" type="presParOf" srcId="{7B0224F4-873D-416E-A4EB-582F82B69D57}" destId="{A3D1B321-03A9-4CFC-B39A-979A45021099}" srcOrd="0" destOrd="0" presId="urn:microsoft.com/office/officeart/2005/8/layout/hierarchy3"/>
    <dgm:cxn modelId="{9F2BAC0A-DBA0-4DA5-9C52-3AA0975D4507}" type="presParOf" srcId="{A3D1B321-03A9-4CFC-B39A-979A45021099}" destId="{8E99D4D4-104B-491C-A008-8211753A7DC8}" srcOrd="0" destOrd="0" presId="urn:microsoft.com/office/officeart/2005/8/layout/hierarchy3"/>
    <dgm:cxn modelId="{B33A2375-2440-4D2D-8806-BB19FA937249}" type="presParOf" srcId="{A3D1B321-03A9-4CFC-B39A-979A45021099}" destId="{BFB4926C-2E63-4BB8-BA20-6071900D31A8}" srcOrd="1" destOrd="0" presId="urn:microsoft.com/office/officeart/2005/8/layout/hierarchy3"/>
    <dgm:cxn modelId="{9E1E96FB-EF8B-431C-A9A6-1534BEC27F89}" type="presParOf" srcId="{7B0224F4-873D-416E-A4EB-582F82B69D57}" destId="{7D176419-773B-49FB-9B26-0B8311D35029}" srcOrd="1" destOrd="0" presId="urn:microsoft.com/office/officeart/2005/8/layout/hierarchy3"/>
    <dgm:cxn modelId="{B3E874CF-C380-42BC-915C-942A3E9FF40E}" type="presParOf" srcId="{7D176419-773B-49FB-9B26-0B8311D35029}" destId="{E99EF309-174A-4F8A-B6F8-4EE27B55177F}" srcOrd="0" destOrd="0" presId="urn:microsoft.com/office/officeart/2005/8/layout/hierarchy3"/>
    <dgm:cxn modelId="{0D076CDB-FCF3-45CD-A359-D4C51FACD34A}" type="presParOf" srcId="{7D176419-773B-49FB-9B26-0B8311D35029}" destId="{57A817DA-4144-4795-867F-8030223CF514}" srcOrd="1" destOrd="0" presId="urn:microsoft.com/office/officeart/2005/8/layout/hierarchy3"/>
    <dgm:cxn modelId="{AB682052-5C08-4FE7-8559-DFC29DED36DC}" type="presParOf" srcId="{6F5B60FF-0D84-4243-A75B-801879ABABE7}" destId="{A6697F65-64EA-4E2D-93F8-318444AEACEB}" srcOrd="1" destOrd="0" presId="urn:microsoft.com/office/officeart/2005/8/layout/hierarchy3"/>
    <dgm:cxn modelId="{40DA7B88-BA56-46E5-9C59-D1AE4CD4C10B}" type="presParOf" srcId="{A6697F65-64EA-4E2D-93F8-318444AEACEB}" destId="{076F6CC3-7D77-4247-B83A-A3AD15FDE2E2}" srcOrd="0" destOrd="0" presId="urn:microsoft.com/office/officeart/2005/8/layout/hierarchy3"/>
    <dgm:cxn modelId="{31CDED97-0820-4340-9FF5-85CD7A503CB1}" type="presParOf" srcId="{076F6CC3-7D77-4247-B83A-A3AD15FDE2E2}" destId="{A4ED9C5C-D887-4DFE-83DD-4A6C5D29E0C9}" srcOrd="0" destOrd="0" presId="urn:microsoft.com/office/officeart/2005/8/layout/hierarchy3"/>
    <dgm:cxn modelId="{6473B6FB-666F-422C-B244-0C153779F1B8}" type="presParOf" srcId="{076F6CC3-7D77-4247-B83A-A3AD15FDE2E2}" destId="{F771415E-53DE-454F-8B17-26E3159B5E00}" srcOrd="1" destOrd="0" presId="urn:microsoft.com/office/officeart/2005/8/layout/hierarchy3"/>
    <dgm:cxn modelId="{70DB4E9F-ED68-4F69-8505-474BF324FDEC}" type="presParOf" srcId="{A6697F65-64EA-4E2D-93F8-318444AEACEB}" destId="{17DAD475-007F-4097-88E3-3057312D434B}" srcOrd="1" destOrd="0" presId="urn:microsoft.com/office/officeart/2005/8/layout/hierarchy3"/>
    <dgm:cxn modelId="{717C2AF9-46DC-45A9-A6A5-C6A378131223}" type="presParOf" srcId="{17DAD475-007F-4097-88E3-3057312D434B}" destId="{36D1AA38-493A-47E2-8D8F-F48153B94D6E}" srcOrd="0" destOrd="0" presId="urn:microsoft.com/office/officeart/2005/8/layout/hierarchy3"/>
    <dgm:cxn modelId="{CE6F14CF-C2D2-4348-9098-CC5032E3AD1A}" type="presParOf" srcId="{17DAD475-007F-4097-88E3-3057312D434B}" destId="{06C47DBA-F65C-49E1-896F-473482D9E165}" srcOrd="1" destOrd="0" presId="urn:microsoft.com/office/officeart/2005/8/layout/hierarchy3"/>
    <dgm:cxn modelId="{F0A79975-043A-445E-B706-5156CDE4EF9E}" type="presParOf" srcId="{17DAD475-007F-4097-88E3-3057312D434B}" destId="{8CF5730B-0EDD-4F5C-AA76-012901B65264}" srcOrd="2" destOrd="0" presId="urn:microsoft.com/office/officeart/2005/8/layout/hierarchy3"/>
    <dgm:cxn modelId="{994A6D66-EDCC-4797-A1A2-EF75D27E6D11}" type="presParOf" srcId="{17DAD475-007F-4097-88E3-3057312D434B}" destId="{00394C28-56CB-4688-A75A-86BBE088B3E6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grafia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 com 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PT" smtClean="0"/>
              <a:t>Clique para editar os estilos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PT" smtClean="0"/>
              <a:t>Clique para editar os estilos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PT" b="1" dirty="0" smtClean="0"/>
              <a:t>Introdução à programação orientada por objetos</a:t>
            </a:r>
            <a:endParaRPr lang="pt-PT" b="1" dirty="0"/>
          </a:p>
        </p:txBody>
      </p:sp>
    </p:spTree>
    <p:extLst>
      <p:ext uri="{BB962C8B-B14F-4D97-AF65-F5344CB8AC3E}">
        <p14:creationId xmlns:p14="http://schemas.microsoft.com/office/powerpoint/2010/main" val="10448042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4309" y="339570"/>
            <a:ext cx="10018713" cy="1752599"/>
          </a:xfrm>
        </p:spPr>
        <p:txBody>
          <a:bodyPr/>
          <a:lstStyle/>
          <a:p>
            <a:r>
              <a:rPr lang="pt-PT" b="1" dirty="0" smtClean="0"/>
              <a:t>Exemplos de linguagens de POO</a:t>
            </a:r>
            <a:endParaRPr lang="pt-PT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484310" y="2308194"/>
            <a:ext cx="10018713" cy="4549805"/>
          </a:xfrm>
        </p:spPr>
        <p:txBody>
          <a:bodyPr>
            <a:normAutofit/>
          </a:bodyPr>
          <a:lstStyle/>
          <a:p>
            <a:endParaRPr lang="pt-PT" b="1" dirty="0" smtClean="0"/>
          </a:p>
          <a:p>
            <a:r>
              <a:rPr lang="pt-PT" b="1" dirty="0" smtClean="0"/>
              <a:t>C</a:t>
            </a:r>
            <a:r>
              <a:rPr lang="pt-PT" b="1" dirty="0"/>
              <a:t>++ </a:t>
            </a:r>
            <a:r>
              <a:rPr lang="pt-PT" dirty="0"/>
              <a:t>- uma evolução da </a:t>
            </a:r>
            <a:r>
              <a:rPr lang="pt-PT" dirty="0" smtClean="0"/>
              <a:t>linguagem </a:t>
            </a:r>
            <a:r>
              <a:rPr lang="pt-PT" dirty="0"/>
              <a:t>C </a:t>
            </a:r>
            <a:r>
              <a:rPr lang="pt-PT" dirty="0" smtClean="0"/>
              <a:t>vocacionada </a:t>
            </a:r>
            <a:r>
              <a:rPr lang="pt-PT" dirty="0"/>
              <a:t>para trabalhar com classes e </a:t>
            </a:r>
            <a:r>
              <a:rPr lang="pt-PT" dirty="0" smtClean="0"/>
              <a:t>objetos;</a:t>
            </a:r>
          </a:p>
          <a:p>
            <a:r>
              <a:rPr lang="pt-PT" b="1" dirty="0" err="1"/>
              <a:t>Object</a:t>
            </a:r>
            <a:r>
              <a:rPr lang="pt-PT" b="1" dirty="0"/>
              <a:t> Pascal </a:t>
            </a:r>
            <a:r>
              <a:rPr lang="pt-PT" dirty="0"/>
              <a:t>(integrado no ambiente </a:t>
            </a:r>
            <a:r>
              <a:rPr lang="pt-PT" dirty="0" smtClean="0"/>
              <a:t>de desenvolvimento </a:t>
            </a:r>
            <a:r>
              <a:rPr lang="pt-PT" dirty="0"/>
              <a:t>Delphi) - uma evolução </a:t>
            </a:r>
            <a:r>
              <a:rPr lang="pt-PT" dirty="0" smtClean="0"/>
              <a:t>da linguagem </a:t>
            </a:r>
            <a:r>
              <a:rPr lang="pt-PT" dirty="0"/>
              <a:t>Pascal com capacidades POO</a:t>
            </a:r>
            <a:r>
              <a:rPr lang="pt-PT" dirty="0" smtClean="0"/>
              <a:t>;</a:t>
            </a:r>
          </a:p>
          <a:p>
            <a:r>
              <a:rPr lang="pt-PT" b="1" dirty="0"/>
              <a:t>Java</a:t>
            </a:r>
            <a:r>
              <a:rPr lang="pt-PT" dirty="0"/>
              <a:t> - uma linguagem surgida </a:t>
            </a:r>
            <a:r>
              <a:rPr lang="pt-PT" dirty="0" smtClean="0"/>
              <a:t>principalmente </a:t>
            </a:r>
            <a:r>
              <a:rPr lang="pt-PT" dirty="0"/>
              <a:t>para o desenvolvimento de </a:t>
            </a:r>
            <a:r>
              <a:rPr lang="pt-PT" dirty="0" smtClean="0"/>
              <a:t>aplicações </a:t>
            </a:r>
            <a:r>
              <a:rPr lang="pt-PT" dirty="0"/>
              <a:t>para a Internet/Web</a:t>
            </a:r>
            <a:r>
              <a:rPr lang="pt-PT" dirty="0" smtClean="0"/>
              <a:t>;</a:t>
            </a:r>
          </a:p>
          <a:p>
            <a:r>
              <a:rPr lang="en-US" b="1" dirty="0" smtClean="0"/>
              <a:t>JavaScript. PHP; ASP</a:t>
            </a:r>
            <a:r>
              <a:rPr lang="en-US" dirty="0" smtClean="0"/>
              <a:t>; </a:t>
            </a:r>
            <a:r>
              <a:rPr lang="en-US" dirty="0"/>
              <a:t>etc. </a:t>
            </a:r>
            <a:r>
              <a:rPr lang="pt-PT" dirty="0"/>
              <a:t>- linguagens </a:t>
            </a:r>
            <a:r>
              <a:rPr lang="pt-PT" dirty="0" smtClean="0"/>
              <a:t>de</a:t>
            </a:r>
            <a:r>
              <a:rPr lang="en-US" dirty="0" smtClean="0"/>
              <a:t>scripting </a:t>
            </a:r>
            <a:r>
              <a:rPr lang="pt-PT" dirty="0"/>
              <a:t>orientadas também para o </a:t>
            </a:r>
            <a:r>
              <a:rPr lang="pt-PT" dirty="0" smtClean="0"/>
              <a:t>desenvolvimento </a:t>
            </a:r>
            <a:r>
              <a:rPr lang="pt-PT" dirty="0"/>
              <a:t>de </a:t>
            </a:r>
            <a:r>
              <a:rPr lang="pt-PT" dirty="0" smtClean="0"/>
              <a:t>aplicações </a:t>
            </a:r>
            <a:r>
              <a:rPr lang="pt-PT" dirty="0"/>
              <a:t>Web.</a:t>
            </a:r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7407827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8890" y="-217872"/>
            <a:ext cx="10018713" cy="1752599"/>
          </a:xfrm>
        </p:spPr>
        <p:txBody>
          <a:bodyPr/>
          <a:lstStyle/>
          <a:p>
            <a:r>
              <a:rPr lang="pt-PT" b="1" dirty="0" smtClean="0"/>
              <a:t>Conceitos centrais da POO</a:t>
            </a:r>
            <a:endParaRPr lang="pt-PT" b="1" dirty="0"/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6567599"/>
              </p:ext>
            </p:extLst>
          </p:nvPr>
        </p:nvGraphicFramePr>
        <p:xfrm>
          <a:off x="951652" y="1088439"/>
          <a:ext cx="10018712" cy="37672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Conexão reta 5"/>
          <p:cNvCxnSpPr/>
          <p:nvPr/>
        </p:nvCxnSpPr>
        <p:spPr>
          <a:xfrm flipV="1">
            <a:off x="9452282" y="3744343"/>
            <a:ext cx="286089" cy="1377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Retângulo arredondado 6"/>
          <p:cNvSpPr/>
          <p:nvPr/>
        </p:nvSpPr>
        <p:spPr>
          <a:xfrm>
            <a:off x="9758562" y="3269199"/>
            <a:ext cx="1518082" cy="90552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Atributos ou campo de dados</a:t>
            </a:r>
            <a:endParaRPr lang="pt-PT" dirty="0"/>
          </a:p>
        </p:txBody>
      </p:sp>
      <p:cxnSp>
        <p:nvCxnSpPr>
          <p:cNvPr id="8" name="Conexão reta 7"/>
          <p:cNvCxnSpPr/>
          <p:nvPr/>
        </p:nvCxnSpPr>
        <p:spPr>
          <a:xfrm>
            <a:off x="9452282" y="4720002"/>
            <a:ext cx="286089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Retângulo arredondado 8"/>
          <p:cNvSpPr/>
          <p:nvPr/>
        </p:nvSpPr>
        <p:spPr>
          <a:xfrm>
            <a:off x="9758562" y="4267241"/>
            <a:ext cx="1518082" cy="90552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Métodos ou rotinas</a:t>
            </a:r>
            <a:endParaRPr lang="pt-PT" dirty="0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90751" y="3259397"/>
            <a:ext cx="1521364" cy="1162998"/>
          </a:xfrm>
          <a:prstGeom prst="rect">
            <a:avLst/>
          </a:prstGeom>
        </p:spPr>
      </p:pic>
      <p:sp>
        <p:nvSpPr>
          <p:cNvPr id="11" name="Retângulo arredondado 10"/>
          <p:cNvSpPr/>
          <p:nvPr/>
        </p:nvSpPr>
        <p:spPr>
          <a:xfrm>
            <a:off x="2933390" y="4402953"/>
            <a:ext cx="3636085" cy="45276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PT" sz="1400" dirty="0" smtClean="0"/>
              <a:t>Uma imagem, uma caixa de texto, uma janela, podem ser exemplos de objetos</a:t>
            </a:r>
            <a:endParaRPr lang="pt-PT" sz="1400" dirty="0"/>
          </a:p>
        </p:txBody>
      </p:sp>
      <p:sp>
        <p:nvSpPr>
          <p:cNvPr id="12" name="Retângulo arredondado 11"/>
          <p:cNvSpPr/>
          <p:nvPr/>
        </p:nvSpPr>
        <p:spPr>
          <a:xfrm>
            <a:off x="2523262" y="5488434"/>
            <a:ext cx="8753382" cy="9586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dirty="0"/>
              <a:t>A programação orientada por </a:t>
            </a:r>
            <a:r>
              <a:rPr lang="pt-BR" dirty="0" smtClean="0"/>
              <a:t>objetos</a:t>
            </a:r>
            <a:r>
              <a:rPr lang="pt-PT" dirty="0"/>
              <a:t> </a:t>
            </a:r>
            <a:r>
              <a:rPr lang="pt-BR" dirty="0" smtClean="0"/>
              <a:t>caracteriza-se</a:t>
            </a:r>
            <a:r>
              <a:rPr lang="pt-BR" dirty="0"/>
              <a:t>, </a:t>
            </a:r>
            <a:r>
              <a:rPr lang="pt-PT" dirty="0"/>
              <a:t>fundamentalmente, pela </a:t>
            </a:r>
            <a:r>
              <a:rPr lang="pt-PT" dirty="0" smtClean="0"/>
              <a:t>criação </a:t>
            </a:r>
            <a:r>
              <a:rPr lang="pt-PT" dirty="0"/>
              <a:t>de classes que, depois, são usadas </a:t>
            </a:r>
            <a:r>
              <a:rPr lang="pt-PT" dirty="0" smtClean="0"/>
              <a:t>nos programas </a:t>
            </a:r>
            <a:r>
              <a:rPr lang="pt-PT" dirty="0"/>
              <a:t>sob a forma de </a:t>
            </a:r>
            <a:r>
              <a:rPr lang="pt-BR" dirty="0" smtClean="0"/>
              <a:t>objetos.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732409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/>
              <a:t>Principais Características da POO</a:t>
            </a:r>
            <a:endParaRPr lang="pt-PT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484311" y="2574524"/>
            <a:ext cx="10018713" cy="1414508"/>
          </a:xfrm>
        </p:spPr>
        <p:txBody>
          <a:bodyPr>
            <a:normAutofit/>
          </a:bodyPr>
          <a:lstStyle/>
          <a:p>
            <a:r>
              <a:rPr lang="pt-PT" b="1" dirty="0"/>
              <a:t>encapsulamento</a:t>
            </a:r>
            <a:r>
              <a:rPr lang="pt-PT" dirty="0"/>
              <a:t> - as classes e os </a:t>
            </a:r>
            <a:r>
              <a:rPr lang="pt-BR" dirty="0" smtClean="0"/>
              <a:t>objetos </a:t>
            </a:r>
            <a:r>
              <a:rPr lang="pt-PT" dirty="0" smtClean="0"/>
              <a:t>são </a:t>
            </a:r>
            <a:r>
              <a:rPr lang="pt-PT" dirty="0"/>
              <a:t>unidades de código que encobrem </a:t>
            </a:r>
            <a:r>
              <a:rPr lang="pt-PT" dirty="0" smtClean="0"/>
              <a:t>e protegem </a:t>
            </a:r>
            <a:r>
              <a:rPr lang="pt-PT" dirty="0"/>
              <a:t>os seus membros em relação </a:t>
            </a:r>
            <a:r>
              <a:rPr lang="pt-PT" dirty="0" smtClean="0"/>
              <a:t>a acessos </a:t>
            </a:r>
            <a:r>
              <a:rPr lang="pt-PT" dirty="0"/>
              <a:t>externos;</a:t>
            </a:r>
          </a:p>
          <a:p>
            <a:endParaRPr lang="pt-PT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1882" y="3790718"/>
            <a:ext cx="2809875" cy="2809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8318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636711" y="2867487"/>
            <a:ext cx="10018713" cy="1414509"/>
          </a:xfrm>
        </p:spPr>
        <p:txBody>
          <a:bodyPr/>
          <a:lstStyle/>
          <a:p>
            <a:r>
              <a:rPr lang="pt-PT" b="1" dirty="0"/>
              <a:t>herança</a:t>
            </a:r>
            <a:r>
              <a:rPr lang="pt-PT" dirty="0"/>
              <a:t> - as classes podem ser criadas com base em outras classes, herdando os seus membros;</a:t>
            </a:r>
          </a:p>
          <a:p>
            <a:endParaRPr lang="pt-PT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636711" y="8382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PT" b="1" dirty="0" smtClean="0"/>
              <a:t>Principais Características da POO</a:t>
            </a:r>
            <a:endParaRPr lang="pt-PT" b="1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7330" y="3815317"/>
            <a:ext cx="5710721" cy="2576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1917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484310" y="2667000"/>
            <a:ext cx="10018713" cy="1869490"/>
          </a:xfrm>
        </p:spPr>
        <p:txBody>
          <a:bodyPr/>
          <a:lstStyle/>
          <a:p>
            <a:r>
              <a:rPr lang="pt-PT" b="1" dirty="0"/>
              <a:t>polimorfismo</a:t>
            </a:r>
            <a:r>
              <a:rPr lang="pt-PT" dirty="0"/>
              <a:t> - um determinado método de uma classe ou conjunto de classes pode ter várias (poli) versões ou formas (morfismo) para funcionar em diferentes contextos.</a:t>
            </a:r>
          </a:p>
          <a:p>
            <a:endParaRPr lang="pt-PT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636711" y="8382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PT" b="1" smtClean="0"/>
              <a:t>Principais Características da POO</a:t>
            </a:r>
            <a:endParaRPr lang="pt-PT" b="1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6133" y="3906176"/>
            <a:ext cx="5891847" cy="2574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785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Classes, atributos e métodos</a:t>
            </a:r>
            <a:endParaRPr lang="pt-PT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7061" y="2524634"/>
            <a:ext cx="3590925" cy="2390775"/>
          </a:xfrm>
          <a:prstGeom prst="rect">
            <a:avLst/>
          </a:prstGeom>
        </p:spPr>
      </p:pic>
      <p:cxnSp>
        <p:nvCxnSpPr>
          <p:cNvPr id="8" name="Conexão reta unidirecional 7"/>
          <p:cNvCxnSpPr>
            <a:stCxn id="12" idx="1"/>
          </p:cNvCxnSpPr>
          <p:nvPr/>
        </p:nvCxnSpPr>
        <p:spPr>
          <a:xfrm flipH="1">
            <a:off x="3861787" y="3059074"/>
            <a:ext cx="1145219" cy="25035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Conexão reta unidirecional 8"/>
          <p:cNvCxnSpPr/>
          <p:nvPr/>
        </p:nvCxnSpPr>
        <p:spPr>
          <a:xfrm flipH="1">
            <a:off x="3200401" y="3309429"/>
            <a:ext cx="1877627" cy="87297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Retângulo arredondado 11"/>
          <p:cNvSpPr/>
          <p:nvPr/>
        </p:nvSpPr>
        <p:spPr>
          <a:xfrm>
            <a:off x="5007006" y="2524634"/>
            <a:ext cx="1331651" cy="106888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Atributos</a:t>
            </a:r>
            <a:endParaRPr lang="pt-PT" dirty="0"/>
          </a:p>
        </p:txBody>
      </p:sp>
      <p:sp>
        <p:nvSpPr>
          <p:cNvPr id="14" name="Retângulo arredondado 13"/>
          <p:cNvSpPr/>
          <p:nvPr/>
        </p:nvSpPr>
        <p:spPr>
          <a:xfrm>
            <a:off x="2389573" y="5242681"/>
            <a:ext cx="1331651" cy="66790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Método</a:t>
            </a:r>
            <a:endParaRPr lang="pt-PT" dirty="0"/>
          </a:p>
        </p:txBody>
      </p:sp>
      <p:cxnSp>
        <p:nvCxnSpPr>
          <p:cNvPr id="16" name="Conexão reta unidirecional 15"/>
          <p:cNvCxnSpPr/>
          <p:nvPr/>
        </p:nvCxnSpPr>
        <p:spPr>
          <a:xfrm flipH="1" flipV="1">
            <a:off x="2006354" y="4720978"/>
            <a:ext cx="985423" cy="51387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8" name="Imagem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5950" y="2496059"/>
            <a:ext cx="3343275" cy="2419350"/>
          </a:xfrm>
          <a:prstGeom prst="rect">
            <a:avLst/>
          </a:prstGeom>
        </p:spPr>
      </p:pic>
      <p:sp>
        <p:nvSpPr>
          <p:cNvPr id="19" name="Chaveta à direita 18"/>
          <p:cNvSpPr/>
          <p:nvPr/>
        </p:nvSpPr>
        <p:spPr>
          <a:xfrm>
            <a:off x="9948817" y="2524634"/>
            <a:ext cx="45719" cy="456321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0" name="Retângulo arredondado 19"/>
          <p:cNvSpPr/>
          <p:nvPr/>
        </p:nvSpPr>
        <p:spPr>
          <a:xfrm>
            <a:off x="10084127" y="2510103"/>
            <a:ext cx="1342503" cy="45632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Cabeçalho</a:t>
            </a:r>
            <a:endParaRPr lang="pt-PT" dirty="0"/>
          </a:p>
        </p:txBody>
      </p:sp>
      <p:sp>
        <p:nvSpPr>
          <p:cNvPr id="21" name="Chaveta à direita 20"/>
          <p:cNvSpPr/>
          <p:nvPr/>
        </p:nvSpPr>
        <p:spPr>
          <a:xfrm>
            <a:off x="9948817" y="3055885"/>
            <a:ext cx="68579" cy="1034780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2" name="Retângulo arredondado 21"/>
          <p:cNvSpPr/>
          <p:nvPr/>
        </p:nvSpPr>
        <p:spPr>
          <a:xfrm>
            <a:off x="10084127" y="3030458"/>
            <a:ext cx="1342503" cy="117558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Campo de dados que caracteriza o objeto</a:t>
            </a:r>
            <a:endParaRPr lang="pt-PT" dirty="0"/>
          </a:p>
        </p:txBody>
      </p:sp>
      <p:sp>
        <p:nvSpPr>
          <p:cNvPr id="23" name="Chaveta à direita 22"/>
          <p:cNvSpPr/>
          <p:nvPr/>
        </p:nvSpPr>
        <p:spPr>
          <a:xfrm>
            <a:off x="9948817" y="4182401"/>
            <a:ext cx="135310" cy="733008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4" name="Retângulo arredondado 23"/>
          <p:cNvSpPr/>
          <p:nvPr/>
        </p:nvSpPr>
        <p:spPr>
          <a:xfrm>
            <a:off x="10120706" y="4270079"/>
            <a:ext cx="1864147" cy="13583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Procedimentos ou funções que os objetos da classe podem fazer executar</a:t>
            </a:r>
            <a:endParaRPr lang="pt-PT" dirty="0"/>
          </a:p>
        </p:txBody>
      </p:sp>
      <p:sp>
        <p:nvSpPr>
          <p:cNvPr id="25" name="Retângulo arredondado 24"/>
          <p:cNvSpPr/>
          <p:nvPr/>
        </p:nvSpPr>
        <p:spPr>
          <a:xfrm>
            <a:off x="7521761" y="2071039"/>
            <a:ext cx="1331651" cy="36736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Classe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730100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8700" y="1"/>
            <a:ext cx="10018713" cy="1296140"/>
          </a:xfrm>
        </p:spPr>
        <p:txBody>
          <a:bodyPr/>
          <a:lstStyle/>
          <a:p>
            <a:r>
              <a:rPr lang="pt-PT" dirty="0" smtClean="0"/>
              <a:t>Fases da Programação</a:t>
            </a:r>
            <a:endParaRPr lang="pt-PT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0840" y="1122414"/>
            <a:ext cx="4184157" cy="5735586"/>
          </a:xfrm>
          <a:prstGeom prst="rect">
            <a:avLst/>
          </a:prstGeom>
        </p:spPr>
      </p:pic>
      <p:sp>
        <p:nvSpPr>
          <p:cNvPr id="5" name="Retângulo arredondado 4"/>
          <p:cNvSpPr/>
          <p:nvPr/>
        </p:nvSpPr>
        <p:spPr>
          <a:xfrm>
            <a:off x="7892249" y="1367161"/>
            <a:ext cx="3932807" cy="482057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pt-PT" b="1" dirty="0" smtClean="0">
                <a:solidFill>
                  <a:schemeClr val="accent1"/>
                </a:solidFill>
              </a:rPr>
              <a:t>Definição </a:t>
            </a:r>
            <a:r>
              <a:rPr lang="pt-PT" b="1" dirty="0">
                <a:solidFill>
                  <a:schemeClr val="accent1"/>
                </a:solidFill>
              </a:rPr>
              <a:t>do problema. </a:t>
            </a:r>
            <a:endParaRPr lang="pt-PT" b="1" dirty="0">
              <a:solidFill>
                <a:schemeClr val="accent1"/>
              </a:solidFill>
            </a:endParaRPr>
          </a:p>
          <a:p>
            <a:pPr algn="ctr"/>
            <a:endParaRPr lang="pt-PT" b="1" dirty="0" smtClean="0">
              <a:solidFill>
                <a:schemeClr val="accent1"/>
              </a:solidFill>
            </a:endParaRPr>
          </a:p>
          <a:p>
            <a:pPr algn="ctr"/>
            <a:r>
              <a:rPr lang="pt-PT" dirty="0" smtClean="0"/>
              <a:t>Para </a:t>
            </a:r>
            <a:r>
              <a:rPr lang="pt-PT" dirty="0"/>
              <a:t>começar, </a:t>
            </a:r>
            <a:r>
              <a:rPr lang="pt-PT" dirty="0" smtClean="0"/>
              <a:t>há que </a:t>
            </a:r>
            <a:r>
              <a:rPr lang="pt-PT" dirty="0"/>
              <a:t>definir o problema que se pretende </a:t>
            </a:r>
            <a:r>
              <a:rPr lang="pt-PT" dirty="0" smtClean="0"/>
              <a:t>resolver.</a:t>
            </a:r>
          </a:p>
          <a:p>
            <a:pPr algn="ctr"/>
            <a:endParaRPr lang="pt-PT" dirty="0" smtClean="0"/>
          </a:p>
          <a:p>
            <a:pPr algn="ctr"/>
            <a:r>
              <a:rPr lang="pt-PT" dirty="0" smtClean="0"/>
              <a:t> </a:t>
            </a:r>
            <a:r>
              <a:rPr lang="pt-PT" dirty="0"/>
              <a:t>Essa definição deve ser feita da </a:t>
            </a:r>
            <a:r>
              <a:rPr lang="pt-PT" dirty="0" smtClean="0"/>
              <a:t>forma mais </a:t>
            </a:r>
            <a:r>
              <a:rPr lang="pt-PT" dirty="0"/>
              <a:t>clara e </a:t>
            </a:r>
            <a:r>
              <a:rPr lang="pt-PT" dirty="0" smtClean="0"/>
              <a:t>completa possível</a:t>
            </a:r>
            <a:r>
              <a:rPr lang="pt-PT" dirty="0"/>
              <a:t>. </a:t>
            </a:r>
            <a:endParaRPr lang="pt-PT" dirty="0" smtClean="0"/>
          </a:p>
          <a:p>
            <a:pPr algn="ctr"/>
            <a:endParaRPr lang="pt-PT" dirty="0"/>
          </a:p>
          <a:p>
            <a:pPr algn="ctr"/>
            <a:r>
              <a:rPr lang="pt-BR" dirty="0" smtClean="0"/>
              <a:t>Isto </a:t>
            </a:r>
            <a:r>
              <a:rPr lang="pt-PT" dirty="0"/>
              <a:t>quer </a:t>
            </a:r>
            <a:r>
              <a:rPr lang="pt-PT" dirty="0" smtClean="0"/>
              <a:t>dizer que </a:t>
            </a:r>
            <a:r>
              <a:rPr lang="pt-PT" dirty="0"/>
              <a:t>não se pode partir para a fase </a:t>
            </a:r>
            <a:r>
              <a:rPr lang="pt-PT" dirty="0" smtClean="0"/>
              <a:t>seguinte da </a:t>
            </a:r>
            <a:r>
              <a:rPr lang="pt-PT" dirty="0"/>
              <a:t>resolução de um problema sem ter </a:t>
            </a:r>
            <a:r>
              <a:rPr lang="pt-PT" dirty="0" smtClean="0"/>
              <a:t>um enunciado </a:t>
            </a:r>
            <a:r>
              <a:rPr lang="pt-PT" dirty="0"/>
              <a:t>preciso de todos </a:t>
            </a:r>
            <a:r>
              <a:rPr lang="pt-PT" dirty="0" smtClean="0"/>
              <a:t>os aspetos da situação-problema </a:t>
            </a:r>
            <a:r>
              <a:rPr lang="pt-PT" dirty="0"/>
              <a:t>a resolver.</a:t>
            </a:r>
          </a:p>
          <a:p>
            <a:pPr algn="ctr"/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535308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8700" y="1"/>
            <a:ext cx="10018713" cy="1296140"/>
          </a:xfrm>
        </p:spPr>
        <p:txBody>
          <a:bodyPr/>
          <a:lstStyle/>
          <a:p>
            <a:r>
              <a:rPr lang="pt-PT" dirty="0" smtClean="0"/>
              <a:t>Fases da Programação</a:t>
            </a:r>
            <a:endParaRPr lang="pt-PT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0840" y="1122414"/>
            <a:ext cx="4184157" cy="5735586"/>
          </a:xfrm>
          <a:prstGeom prst="rect">
            <a:avLst/>
          </a:prstGeom>
        </p:spPr>
      </p:pic>
      <p:sp>
        <p:nvSpPr>
          <p:cNvPr id="3" name="Retângulo arredondado 2"/>
          <p:cNvSpPr/>
          <p:nvPr/>
        </p:nvSpPr>
        <p:spPr>
          <a:xfrm>
            <a:off x="8202967" y="1384917"/>
            <a:ext cx="3506680" cy="329361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PT" dirty="0" smtClean="0">
                <a:solidFill>
                  <a:schemeClr val="accent1"/>
                </a:solidFill>
              </a:rPr>
              <a:t>2. Planificação </a:t>
            </a:r>
            <a:r>
              <a:rPr lang="pt-PT" dirty="0">
                <a:solidFill>
                  <a:schemeClr val="accent1"/>
                </a:solidFill>
              </a:rPr>
              <a:t>da resolução. </a:t>
            </a:r>
            <a:endParaRPr lang="pt-PT" dirty="0" smtClean="0">
              <a:solidFill>
                <a:schemeClr val="accent1"/>
              </a:solidFill>
            </a:endParaRPr>
          </a:p>
          <a:p>
            <a:pPr algn="ctr"/>
            <a:endParaRPr lang="pt-PT" dirty="0" smtClean="0">
              <a:solidFill>
                <a:schemeClr val="accent1"/>
              </a:solidFill>
            </a:endParaRPr>
          </a:p>
          <a:p>
            <a:pPr algn="ctr"/>
            <a:r>
              <a:rPr lang="pt-PT" dirty="0" smtClean="0"/>
              <a:t>Em seguida, devemos </a:t>
            </a:r>
            <a:r>
              <a:rPr lang="pt-PT" dirty="0"/>
              <a:t>recorrer a uma estratégia </a:t>
            </a:r>
            <a:r>
              <a:rPr lang="pt-PT" dirty="0" smtClean="0"/>
              <a:t>de abordagem </a:t>
            </a:r>
            <a:r>
              <a:rPr lang="pt-PT" dirty="0"/>
              <a:t>do problema que seja o mais </a:t>
            </a:r>
            <a:r>
              <a:rPr lang="pt-PT" dirty="0" smtClean="0"/>
              <a:t>adequada </a:t>
            </a:r>
            <a:r>
              <a:rPr lang="pt-PT" dirty="0"/>
              <a:t>possível à obtenção de uma solução</a:t>
            </a:r>
            <a:r>
              <a:rPr lang="pt-PT" dirty="0" smtClean="0"/>
              <a:t>.</a:t>
            </a:r>
          </a:p>
          <a:p>
            <a:pPr algn="ctr"/>
            <a:endParaRPr lang="pt-PT" dirty="0"/>
          </a:p>
          <a:p>
            <a:pPr algn="ctr"/>
            <a:r>
              <a:rPr lang="pt-PT" dirty="0"/>
              <a:t>É</a:t>
            </a:r>
            <a:r>
              <a:rPr lang="pt-PT" dirty="0" smtClean="0"/>
              <a:t> </a:t>
            </a:r>
            <a:r>
              <a:rPr lang="pt-PT" dirty="0"/>
              <a:t>nesta fase que surgem os algoritmos. </a:t>
            </a:r>
            <a:endParaRPr lang="pt-PT" dirty="0" smtClean="0"/>
          </a:p>
          <a:p>
            <a:pPr algn="ctr"/>
            <a:endParaRPr lang="pt-PT" dirty="0"/>
          </a:p>
        </p:txBody>
      </p:sp>
      <p:sp>
        <p:nvSpPr>
          <p:cNvPr id="6" name="Retângulo arredondado 5"/>
          <p:cNvSpPr/>
          <p:nvPr/>
        </p:nvSpPr>
        <p:spPr>
          <a:xfrm>
            <a:off x="8362765" y="4838330"/>
            <a:ext cx="3346882" cy="17400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Um algoritmo é um conjunto ou sequência finita</a:t>
            </a:r>
            <a:br>
              <a:rPr lang="pt-PT" dirty="0"/>
            </a:br>
            <a:r>
              <a:rPr lang="pt-PT" dirty="0"/>
              <a:t>e ordenada de ações que conduzem à solução de um determinado problema.</a:t>
            </a:r>
          </a:p>
          <a:p>
            <a:pPr algn="ctr"/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352722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8700" y="1"/>
            <a:ext cx="10018713" cy="1296140"/>
          </a:xfrm>
        </p:spPr>
        <p:txBody>
          <a:bodyPr/>
          <a:lstStyle/>
          <a:p>
            <a:r>
              <a:rPr lang="pt-PT" dirty="0" smtClean="0"/>
              <a:t>Fases da Programação</a:t>
            </a:r>
            <a:endParaRPr lang="pt-PT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0840" y="1122414"/>
            <a:ext cx="4184157" cy="5735586"/>
          </a:xfrm>
          <a:prstGeom prst="rect">
            <a:avLst/>
          </a:prstGeom>
        </p:spPr>
      </p:pic>
      <p:sp>
        <p:nvSpPr>
          <p:cNvPr id="3" name="Retângulo arredondado 2"/>
          <p:cNvSpPr/>
          <p:nvPr/>
        </p:nvSpPr>
        <p:spPr>
          <a:xfrm>
            <a:off x="8282866" y="2148396"/>
            <a:ext cx="3533313" cy="365760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PT" b="1" dirty="0" smtClean="0">
                <a:solidFill>
                  <a:schemeClr val="accent1"/>
                </a:solidFill>
              </a:rPr>
              <a:t>3. Codificação</a:t>
            </a:r>
          </a:p>
          <a:p>
            <a:pPr algn="ctr"/>
            <a:endParaRPr lang="pt-PT" dirty="0"/>
          </a:p>
          <a:p>
            <a:pPr algn="ctr"/>
            <a:r>
              <a:rPr lang="pt-PT" dirty="0" smtClean="0"/>
              <a:t>Uma </a:t>
            </a:r>
            <a:r>
              <a:rPr lang="pt-PT" dirty="0"/>
              <a:t>vez definido um algoritmo adequado à solução do problema, a fase seguinte - a codificação </a:t>
            </a:r>
            <a:r>
              <a:rPr lang="pt-PT" dirty="0" smtClean="0"/>
              <a:t>fica </a:t>
            </a:r>
            <a:r>
              <a:rPr lang="pt-PT" dirty="0"/>
              <a:t>bastante facilitada, uma vez que se trata, então, apenas de transpor as indicações do algoritmo para instruções na linguagem de programação que se utilizar.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916318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8700" y="1"/>
            <a:ext cx="10018713" cy="1296140"/>
          </a:xfrm>
        </p:spPr>
        <p:txBody>
          <a:bodyPr/>
          <a:lstStyle/>
          <a:p>
            <a:r>
              <a:rPr lang="pt-PT" dirty="0" smtClean="0"/>
              <a:t>Fases da Programação</a:t>
            </a:r>
            <a:endParaRPr lang="pt-PT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0840" y="1122414"/>
            <a:ext cx="4184157" cy="5735586"/>
          </a:xfrm>
          <a:prstGeom prst="rect">
            <a:avLst/>
          </a:prstGeom>
        </p:spPr>
      </p:pic>
      <p:sp>
        <p:nvSpPr>
          <p:cNvPr id="3" name="Retângulo arredondado 2"/>
          <p:cNvSpPr/>
          <p:nvPr/>
        </p:nvSpPr>
        <p:spPr>
          <a:xfrm>
            <a:off x="8220723" y="1633491"/>
            <a:ext cx="2856174" cy="347116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PT" b="1" dirty="0" smtClean="0">
                <a:solidFill>
                  <a:schemeClr val="accent1"/>
                </a:solidFill>
              </a:rPr>
              <a:t>4. Teste </a:t>
            </a:r>
            <a:r>
              <a:rPr lang="pt-PT" b="1" dirty="0">
                <a:solidFill>
                  <a:schemeClr val="accent1"/>
                </a:solidFill>
              </a:rPr>
              <a:t>e </a:t>
            </a:r>
            <a:r>
              <a:rPr lang="pt-PT" b="1" dirty="0" smtClean="0">
                <a:solidFill>
                  <a:schemeClr val="accent1"/>
                </a:solidFill>
              </a:rPr>
              <a:t>depuração</a:t>
            </a:r>
          </a:p>
          <a:p>
            <a:pPr algn="ctr"/>
            <a:endParaRPr lang="pt-PT" dirty="0"/>
          </a:p>
          <a:p>
            <a:pPr algn="ctr"/>
            <a:r>
              <a:rPr lang="pt-PT" dirty="0" smtClean="0"/>
              <a:t>Após </a:t>
            </a:r>
            <a:r>
              <a:rPr lang="pt-PT" dirty="0"/>
              <a:t>obtido </a:t>
            </a:r>
            <a:r>
              <a:rPr lang="pt-PT" dirty="0" smtClean="0"/>
              <a:t>o </a:t>
            </a:r>
            <a:r>
              <a:rPr lang="pt-PT" dirty="0"/>
              <a:t>código do programa, há então que testá-lo com diversos tipos de dados e em diferentes situações (se for o caso), de modo a poderem </a:t>
            </a:r>
            <a:r>
              <a:rPr lang="pt-BR" dirty="0"/>
              <a:t>detetar-se </a:t>
            </a:r>
            <a:r>
              <a:rPr lang="pt-PT" dirty="0"/>
              <a:t>eventuais erros, falhas ou omissões.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813792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8700" y="1"/>
            <a:ext cx="10018713" cy="1296140"/>
          </a:xfrm>
        </p:spPr>
        <p:txBody>
          <a:bodyPr/>
          <a:lstStyle/>
          <a:p>
            <a:r>
              <a:rPr lang="pt-PT" dirty="0" smtClean="0"/>
              <a:t>Fases da Programação</a:t>
            </a:r>
            <a:endParaRPr lang="pt-PT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0840" y="1122414"/>
            <a:ext cx="4184157" cy="5735586"/>
          </a:xfrm>
          <a:prstGeom prst="rect">
            <a:avLst/>
          </a:prstGeom>
        </p:spPr>
      </p:pic>
      <p:sp>
        <p:nvSpPr>
          <p:cNvPr id="3" name="Retângulo arredondado 2"/>
          <p:cNvSpPr/>
          <p:nvPr/>
        </p:nvSpPr>
        <p:spPr>
          <a:xfrm>
            <a:off x="7812350" y="967666"/>
            <a:ext cx="4305669" cy="547752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PT" b="1" dirty="0" smtClean="0">
                <a:solidFill>
                  <a:schemeClr val="accent1"/>
                </a:solidFill>
              </a:rPr>
              <a:t>5. Documentação </a:t>
            </a:r>
          </a:p>
          <a:p>
            <a:pPr algn="ctr"/>
            <a:endParaRPr lang="pt-PT" b="1" dirty="0" smtClean="0">
              <a:solidFill>
                <a:schemeClr val="accent1"/>
              </a:solidFill>
            </a:endParaRPr>
          </a:p>
          <a:p>
            <a:pPr algn="ctr"/>
            <a:r>
              <a:rPr lang="pt-PT" dirty="0" smtClean="0"/>
              <a:t>A </a:t>
            </a:r>
            <a:r>
              <a:rPr lang="pt-PT" dirty="0"/>
              <a:t>documentação de um programa pode visar dois tipos de destinatários: </a:t>
            </a:r>
            <a:r>
              <a:rPr lang="pt-PT" b="1" dirty="0"/>
              <a:t>programadores</a:t>
            </a:r>
            <a:r>
              <a:rPr lang="pt-PT" dirty="0"/>
              <a:t> e </a:t>
            </a:r>
            <a:r>
              <a:rPr lang="pt-PT" b="1" dirty="0"/>
              <a:t>utilizadores</a:t>
            </a:r>
            <a:r>
              <a:rPr lang="pt-PT" dirty="0"/>
              <a:t>. </a:t>
            </a:r>
            <a:endParaRPr lang="pt-PT" dirty="0" smtClean="0"/>
          </a:p>
          <a:p>
            <a:pPr algn="ctr"/>
            <a:endParaRPr lang="pt-PT" dirty="0" smtClean="0"/>
          </a:p>
          <a:p>
            <a:pPr algn="ctr"/>
            <a:r>
              <a:rPr lang="pt-PT" dirty="0" smtClean="0"/>
              <a:t>Para os </a:t>
            </a:r>
            <a:r>
              <a:rPr lang="pt-PT" b="1" dirty="0" smtClean="0"/>
              <a:t>programadores</a:t>
            </a:r>
            <a:r>
              <a:rPr lang="pt-PT" dirty="0" smtClean="0"/>
              <a:t> </a:t>
            </a:r>
            <a:r>
              <a:rPr lang="pt-PT" dirty="0"/>
              <a:t>a documentação pode, em grande parte, ser incluída no próprio código e visa facilitar a sua compreensão e eventual retoma para alterações ou melhoramentos por parte dos mesmos ou de outros programadores. </a:t>
            </a:r>
            <a:endParaRPr lang="pt-PT" dirty="0" smtClean="0"/>
          </a:p>
          <a:p>
            <a:pPr algn="ctr"/>
            <a:endParaRPr lang="pt-PT" dirty="0"/>
          </a:p>
          <a:p>
            <a:pPr algn="ctr"/>
            <a:r>
              <a:rPr lang="pt-PT" dirty="0" smtClean="0"/>
              <a:t>Para </a:t>
            </a:r>
            <a:r>
              <a:rPr lang="pt-PT" dirty="0"/>
              <a:t>os </a:t>
            </a:r>
            <a:r>
              <a:rPr lang="pt-PT" b="1" dirty="0"/>
              <a:t>utilizadores </a:t>
            </a:r>
            <a:r>
              <a:rPr lang="pt-PT" dirty="0"/>
              <a:t>a documentação visa facilitar a aprendizagem </a:t>
            </a:r>
            <a:r>
              <a:rPr lang="pt-PT" dirty="0" smtClean="0"/>
              <a:t>relativa ao</a:t>
            </a:r>
            <a:r>
              <a:rPr lang="pt-PT" dirty="0"/>
              <a:t> </a:t>
            </a:r>
            <a:r>
              <a:rPr lang="pt-PT" dirty="0" smtClean="0"/>
              <a:t>modo </a:t>
            </a:r>
            <a:r>
              <a:rPr lang="pt-PT" dirty="0"/>
              <a:t>de operar com o programa.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590817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8700" y="1"/>
            <a:ext cx="10018713" cy="1296140"/>
          </a:xfrm>
        </p:spPr>
        <p:txBody>
          <a:bodyPr/>
          <a:lstStyle/>
          <a:p>
            <a:r>
              <a:rPr lang="pt-PT" dirty="0" smtClean="0"/>
              <a:t>Fases da Programação</a:t>
            </a:r>
            <a:endParaRPr lang="pt-PT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0840" y="1122414"/>
            <a:ext cx="4184157" cy="5735586"/>
          </a:xfrm>
          <a:prstGeom prst="rect">
            <a:avLst/>
          </a:prstGeom>
        </p:spPr>
      </p:pic>
      <p:sp>
        <p:nvSpPr>
          <p:cNvPr id="3" name="Retângulo arredondado 2"/>
          <p:cNvSpPr/>
          <p:nvPr/>
        </p:nvSpPr>
        <p:spPr>
          <a:xfrm>
            <a:off x="8327254" y="2032987"/>
            <a:ext cx="3220159" cy="423464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PT" b="1" smtClean="0">
                <a:solidFill>
                  <a:schemeClr val="accent1"/>
                </a:solidFill>
              </a:rPr>
              <a:t>6. Manutenção</a:t>
            </a:r>
            <a:r>
              <a:rPr lang="pt-PT" smtClean="0"/>
              <a:t> </a:t>
            </a:r>
            <a:endParaRPr lang="pt-PT" dirty="0" smtClean="0"/>
          </a:p>
          <a:p>
            <a:pPr algn="ctr"/>
            <a:endParaRPr lang="pt-PT" dirty="0"/>
          </a:p>
          <a:p>
            <a:pPr algn="ctr"/>
            <a:r>
              <a:rPr lang="pt-PT" dirty="0" smtClean="0"/>
              <a:t>Finalmente</a:t>
            </a:r>
            <a:r>
              <a:rPr lang="pt-PT" dirty="0"/>
              <a:t>, a fase de manutenção diz respeito a possíveis alterações que sejam necessárias fazer ou a aperfeiçoamentos que se revelem úteis de introduzir. </a:t>
            </a:r>
            <a:endParaRPr lang="pt-PT" dirty="0" smtClean="0"/>
          </a:p>
          <a:p>
            <a:pPr algn="ctr"/>
            <a:endParaRPr lang="pt-PT" dirty="0" smtClean="0"/>
          </a:p>
          <a:p>
            <a:pPr algn="ctr"/>
            <a:r>
              <a:rPr lang="pt-PT" dirty="0" smtClean="0"/>
              <a:t>Esta</a:t>
            </a:r>
            <a:r>
              <a:rPr lang="pt-PT" dirty="0"/>
              <a:t> </a:t>
            </a:r>
            <a:r>
              <a:rPr lang="pt-PT" dirty="0" smtClean="0"/>
              <a:t>fase </a:t>
            </a:r>
            <a:r>
              <a:rPr lang="pt-PT" dirty="0"/>
              <a:t>tende a ocupar uma percentagem cada vez maior no trabalho dos profissionais de programação.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08281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/>
              <a:t>Como surgiu a programação orientada por objetos (POO)</a:t>
            </a:r>
            <a:endParaRPr lang="pt-PT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b="1" dirty="0" smtClean="0"/>
              <a:t>Basic e Fortran</a:t>
            </a:r>
            <a:r>
              <a:rPr lang="pt-PT" dirty="0" smtClean="0"/>
              <a:t>: primeiras linguagens de programação, mais conhecidas, não estruturadas (1950)</a:t>
            </a:r>
          </a:p>
          <a:p>
            <a:r>
              <a:rPr lang="pt-PT" b="1" dirty="0" smtClean="0"/>
              <a:t>Pascal e C: </a:t>
            </a:r>
            <a:r>
              <a:rPr lang="pt-PT" dirty="0"/>
              <a:t>primeiras linguagens de </a:t>
            </a:r>
            <a:r>
              <a:rPr lang="pt-PT" dirty="0" smtClean="0"/>
              <a:t>programação</a:t>
            </a:r>
            <a:r>
              <a:rPr lang="pt-PT" dirty="0"/>
              <a:t> , mais conhecidas,</a:t>
            </a:r>
            <a:r>
              <a:rPr lang="pt-PT" dirty="0" smtClean="0"/>
              <a:t> estruturadas (1970)</a:t>
            </a:r>
          </a:p>
          <a:p>
            <a:r>
              <a:rPr lang="pt-PT" b="1" dirty="0" smtClean="0"/>
              <a:t>Programação Orientada por Objetos (POO): </a:t>
            </a:r>
            <a:r>
              <a:rPr lang="pt-PT" dirty="0" smtClean="0"/>
              <a:t>novo paradigma ou modelo de programação (1980)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305412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2089" y="155204"/>
            <a:ext cx="10018713" cy="1752599"/>
          </a:xfrm>
        </p:spPr>
        <p:txBody>
          <a:bodyPr/>
          <a:lstStyle/>
          <a:p>
            <a:r>
              <a:rPr lang="pt-PT" b="1" dirty="0" smtClean="0"/>
              <a:t>Classificação das linguagens de programação</a:t>
            </a:r>
            <a:endParaRPr lang="pt-PT" b="1" dirty="0"/>
          </a:p>
        </p:txBody>
      </p:sp>
      <p:pic>
        <p:nvPicPr>
          <p:cNvPr id="4" name="Marcador de Posição de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20809" y="1907803"/>
            <a:ext cx="8441274" cy="4950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7972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e">
  <a:themeElements>
    <a:clrScheme name="Amarelo Cor de Laranj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TM03457496[[fn=Paralaxe]]</Template>
  <TotalTime>137</TotalTime>
  <Words>682</Words>
  <Application>Microsoft Office PowerPoint</Application>
  <PresentationFormat>Ecrã Panorâmico</PresentationFormat>
  <Paragraphs>74</Paragraphs>
  <Slides>15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15</vt:i4>
      </vt:variant>
    </vt:vector>
  </HeadingPairs>
  <TitlesOfParts>
    <vt:vector size="18" baseType="lpstr">
      <vt:lpstr>Arial</vt:lpstr>
      <vt:lpstr>Corbel</vt:lpstr>
      <vt:lpstr>Paralaxe</vt:lpstr>
      <vt:lpstr>Introdução à programação orientada por objetos</vt:lpstr>
      <vt:lpstr>Fases da Programação</vt:lpstr>
      <vt:lpstr>Fases da Programação</vt:lpstr>
      <vt:lpstr>Fases da Programação</vt:lpstr>
      <vt:lpstr>Fases da Programação</vt:lpstr>
      <vt:lpstr>Fases da Programação</vt:lpstr>
      <vt:lpstr>Fases da Programação</vt:lpstr>
      <vt:lpstr>Como surgiu a programação orientada por objetos (POO)</vt:lpstr>
      <vt:lpstr>Classificação das linguagens de programação</vt:lpstr>
      <vt:lpstr>Exemplos de linguagens de POO</vt:lpstr>
      <vt:lpstr>Conceitos centrais da POO</vt:lpstr>
      <vt:lpstr>Principais Características da POO</vt:lpstr>
      <vt:lpstr>Apresentação do PowerPoint</vt:lpstr>
      <vt:lpstr>Apresentação do PowerPoint</vt:lpstr>
      <vt:lpstr>Classes, atributos e métodos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à programação orientada por objetos</dc:title>
  <dc:creator>Vera Saraiva</dc:creator>
  <cp:lastModifiedBy>Vera Saraiva</cp:lastModifiedBy>
  <cp:revision>12</cp:revision>
  <dcterms:created xsi:type="dcterms:W3CDTF">2016-09-30T15:30:35Z</dcterms:created>
  <dcterms:modified xsi:type="dcterms:W3CDTF">2016-09-30T17:51:41Z</dcterms:modified>
</cp:coreProperties>
</file>